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852" r:id="rId1"/>
  </p:sldMasterIdLst>
  <p:notesMasterIdLst>
    <p:notesMasterId r:id="rId33"/>
  </p:notesMasterIdLst>
  <p:sldIdLst>
    <p:sldId id="256" r:id="rId2"/>
    <p:sldId id="296" r:id="rId3"/>
    <p:sldId id="299" r:id="rId4"/>
    <p:sldId id="259" r:id="rId5"/>
    <p:sldId id="257" r:id="rId6"/>
    <p:sldId id="258" r:id="rId7"/>
    <p:sldId id="286" r:id="rId8"/>
    <p:sldId id="287" r:id="rId9"/>
    <p:sldId id="288" r:id="rId10"/>
    <p:sldId id="260" r:id="rId11"/>
    <p:sldId id="261" r:id="rId12"/>
    <p:sldId id="262" r:id="rId13"/>
    <p:sldId id="263" r:id="rId14"/>
    <p:sldId id="290" r:id="rId15"/>
    <p:sldId id="298" r:id="rId16"/>
    <p:sldId id="297" r:id="rId17"/>
    <p:sldId id="295" r:id="rId18"/>
    <p:sldId id="311" r:id="rId19"/>
    <p:sldId id="300" r:id="rId20"/>
    <p:sldId id="301" r:id="rId21"/>
    <p:sldId id="306" r:id="rId22"/>
    <p:sldId id="289" r:id="rId23"/>
    <p:sldId id="291" r:id="rId24"/>
    <p:sldId id="292" r:id="rId25"/>
    <p:sldId id="293" r:id="rId26"/>
    <p:sldId id="294" r:id="rId27"/>
    <p:sldId id="307" r:id="rId28"/>
    <p:sldId id="308" r:id="rId29"/>
    <p:sldId id="309" r:id="rId30"/>
    <p:sldId id="310" r:id="rId31"/>
    <p:sldId id="265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4163">
          <p15:clr>
            <a:srgbClr val="A4A3A4"/>
          </p15:clr>
        </p15:guide>
        <p15:guide id="2" pos="28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643"/>
  </p:normalViewPr>
  <p:slideViewPr>
    <p:cSldViewPr snapToGrid="0" snapToObjects="1">
      <p:cViewPr varScale="1">
        <p:scale>
          <a:sx n="107" d="100"/>
          <a:sy n="107" d="100"/>
        </p:scale>
        <p:origin x="114" y="120"/>
      </p:cViewPr>
      <p:guideLst>
        <p:guide orient="horz" pos="4163"/>
        <p:guide pos="286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30500-D25E-7140-BB71-14ED348A7E79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F72C8-0ABC-D846-B2A4-1F09B9B8F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8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tabLst>
                <a:tab pos="722313" algn="l"/>
                <a:tab pos="1446213" algn="l"/>
                <a:tab pos="2170113" algn="l"/>
                <a:tab pos="2892425" algn="l"/>
              </a:tabLst>
            </a:pPr>
            <a:fld id="{74021216-6049-49A4-821E-9895954697B1}" type="slidenum">
              <a:rPr lang="en-GB" smtClean="0">
                <a:latin typeface="Times New Roman" pitchFamily="18" charset="0"/>
                <a:ea typeface="ヒラギノ角ゴ Pro W3"/>
                <a:cs typeface="Arial" pitchFamily="34" charset="0"/>
              </a:rPr>
              <a:pPr>
                <a:tabLst>
                  <a:tab pos="722313" algn="l"/>
                  <a:tab pos="1446213" algn="l"/>
                  <a:tab pos="2170113" algn="l"/>
                  <a:tab pos="2892425" algn="l"/>
                </a:tabLst>
              </a:pPr>
              <a:t>4</a:t>
            </a:fld>
            <a:endParaRPr lang="en-GB" dirty="0" smtClean="0">
              <a:latin typeface="Times New Roman" pitchFamily="18" charset="0"/>
              <a:ea typeface="ヒラギノ角ゴ Pro W3"/>
              <a:cs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1352649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shutterstock_19523437-bluegrid-cr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3" r="3311"/>
          <a:stretch>
            <a:fillRect/>
          </a:stretch>
        </p:blipFill>
        <p:spPr bwMode="auto">
          <a:xfrm>
            <a:off x="0" y="4414358"/>
            <a:ext cx="9144000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4457700" y="292100"/>
            <a:ext cx="177800" cy="177800"/>
          </a:xfrm>
          <a:prstGeom prst="rect">
            <a:avLst/>
          </a:prstGeom>
          <a:solidFill>
            <a:srgbClr val="93939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  <a:cs typeface="Geneva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143000"/>
          </a:xfrm>
        </p:spPr>
        <p:txBody>
          <a:bodyPr/>
          <a:lstStyle>
            <a:lvl1pPr algn="ctr">
              <a:lnSpc>
                <a:spcPct val="100000"/>
              </a:lnSpc>
              <a:spcAft>
                <a:spcPts val="600"/>
              </a:spcAft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78300"/>
            <a:ext cx="64008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Font typeface="Wingdings" pitchFamily="68" charset="2"/>
              <a:buNone/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111875"/>
            <a:ext cx="9144000" cy="101600"/>
          </a:xfrm>
          <a:prstGeom prst="rect">
            <a:avLst/>
          </a:prstGeom>
          <a:solidFill>
            <a:srgbClr val="FF8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Arial" charset="0"/>
              <a:ea typeface="Geneva" pitchFamily="68" charset="-128"/>
              <a:cs typeface="+mn-cs"/>
            </a:endParaRPr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auto">
          <a:xfrm>
            <a:off x="0" y="6103938"/>
            <a:ext cx="9144000" cy="0"/>
          </a:xfrm>
          <a:prstGeom prst="line">
            <a:avLst/>
          </a:prstGeom>
          <a:noFill/>
          <a:ln w="12700">
            <a:solidFill>
              <a:srgbClr val="00009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Arial" pitchFamily="68" charset="0"/>
              <a:ea typeface="Geneva" pitchFamily="68" charset="-128"/>
              <a:cs typeface="+mn-cs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362200" y="60960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spcBef>
                <a:spcPct val="50000"/>
              </a:spcBef>
              <a:defRPr/>
            </a:pPr>
            <a:endParaRPr lang="en-US" dirty="0">
              <a:latin typeface="Arial" charset="0"/>
              <a:ea typeface="Geneva" pitchFamily="68" charset="-128"/>
              <a:cs typeface="+mn-cs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4368800" y="292100"/>
            <a:ext cx="177800" cy="177800"/>
          </a:xfrm>
          <a:prstGeom prst="rect">
            <a:avLst/>
          </a:prstGeom>
          <a:solidFill>
            <a:srgbClr val="99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solidFill>
                <a:schemeClr val="tx1"/>
              </a:solidFill>
              <a:latin typeface="Arial" charset="0"/>
              <a:ea typeface="Geneva" pitchFamily="68" charset="-128"/>
              <a:cs typeface="+mn-cs"/>
            </a:endParaRPr>
          </a:p>
        </p:txBody>
      </p:sp>
      <p:pic>
        <p:nvPicPr>
          <p:cNvPr id="3" name="Picture 2" descr="New AC Logo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050" y="681428"/>
            <a:ext cx="2781300" cy="1257300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2530"/>
            <a:ext cx="3810000" cy="432917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1513"/>
            <a:ext cx="3810000" cy="434018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 i="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11200"/>
            <a:ext cx="7772400" cy="50065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41513"/>
            <a:ext cx="3810000" cy="43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30496"/>
            <a:ext cx="3810000" cy="4351204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 dirty="0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3"/>
          <p:cNvSpPr>
            <a:spLocks noChangeArrowheads="1"/>
          </p:cNvSpPr>
          <p:nvPr/>
        </p:nvSpPr>
        <p:spPr bwMode="auto">
          <a:xfrm>
            <a:off x="0" y="6111875"/>
            <a:ext cx="9144000" cy="101600"/>
          </a:xfrm>
          <a:prstGeom prst="rect">
            <a:avLst/>
          </a:prstGeom>
          <a:solidFill>
            <a:srgbClr val="003399"/>
          </a:solidFill>
          <a:ln>
            <a:noFill/>
          </a:ln>
          <a:extLst/>
        </p:spPr>
        <p:txBody>
          <a:bodyPr wrap="none" anchor="ctr"/>
          <a:lstStyle/>
          <a:p>
            <a:pPr algn="ctr" eaLnBrk="0" hangingPunct="0"/>
            <a:endParaRPr lang="en-US" dirty="0">
              <a:solidFill>
                <a:srgbClr val="005BBB"/>
              </a:solidFill>
              <a:latin typeface="Arial" charset="0"/>
              <a:ea typeface="ＭＳ Ｐゴシック" charset="0"/>
              <a:cs typeface="Geneva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11200"/>
            <a:ext cx="77724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1652588"/>
            <a:ext cx="7429500" cy="432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30" name="Text Box 17"/>
          <p:cNvSpPr txBox="1">
            <a:spLocks noChangeArrowheads="1"/>
          </p:cNvSpPr>
          <p:nvPr/>
        </p:nvSpPr>
        <p:spPr bwMode="auto">
          <a:xfrm>
            <a:off x="2362200" y="6096000"/>
            <a:ext cx="4343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cs typeface="Geneva" charset="0"/>
            </a:endParaRP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3390880" y="6359525"/>
            <a:ext cx="422457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Geneva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algn="r" eaLnBrk="0" hangingPunct="0">
              <a:spcBef>
                <a:spcPct val="50000"/>
              </a:spcBef>
              <a:defRPr/>
            </a:pPr>
            <a:r>
              <a:rPr lang="en-US" sz="10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Geneva" pitchFamily="68" charset="-128"/>
                <a:cs typeface="Arial" pitchFamily="34" charset="0"/>
              </a:rPr>
              <a:t>Humboldt State University SEM Planning Process, 12/2017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Geneva" pitchFamily="68" charset="-128"/>
              <a:cs typeface="Arial" pitchFamily="34" charset="0"/>
            </a:endParaRPr>
          </a:p>
        </p:txBody>
      </p:sp>
      <p:sp>
        <p:nvSpPr>
          <p:cNvPr id="1032" name="Line 24"/>
          <p:cNvSpPr>
            <a:spLocks noChangeShapeType="1"/>
          </p:cNvSpPr>
          <p:nvPr/>
        </p:nvSpPr>
        <p:spPr bwMode="auto">
          <a:xfrm>
            <a:off x="0" y="6103938"/>
            <a:ext cx="9144000" cy="0"/>
          </a:xfrm>
          <a:prstGeom prst="line">
            <a:avLst/>
          </a:prstGeom>
          <a:noFill/>
          <a:ln w="12700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8249535" y="6396175"/>
            <a:ext cx="37748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6E21E371-04D6-DA44-9E49-28BBBC118EE6}" type="slidenum">
              <a:rPr lang="en-US" sz="1100" smtClean="0">
                <a:solidFill>
                  <a:srgbClr val="0036A2"/>
                </a:solidFill>
                <a:latin typeface="Arial Narrow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3200" dirty="0">
              <a:solidFill>
                <a:srgbClr val="0036A2"/>
              </a:solidFill>
            </a:endParaRPr>
          </a:p>
        </p:txBody>
      </p:sp>
      <p:pic>
        <p:nvPicPr>
          <p:cNvPr id="3" name="Picture 2" descr="New AC Logo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93" y="6254653"/>
            <a:ext cx="1074806" cy="485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25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5BBB"/>
          </a:solidFill>
          <a:latin typeface="Calibri" pitchFamily="34" charset="0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5BBB"/>
          </a:solidFill>
          <a:latin typeface="Calibri" pitchFamily="34" charset="0"/>
          <a:ea typeface="ＭＳ Ｐゴシック" charset="0"/>
          <a:cs typeface="Geneva" pitchFamily="6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5BBB"/>
          </a:solidFill>
          <a:latin typeface="Calibri" pitchFamily="34" charset="0"/>
          <a:ea typeface="ＭＳ Ｐゴシック" charset="0"/>
          <a:cs typeface="Geneva" pitchFamily="6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5BBB"/>
          </a:solidFill>
          <a:latin typeface="Calibri" pitchFamily="34" charset="0"/>
          <a:ea typeface="ＭＳ Ｐゴシック" charset="0"/>
          <a:cs typeface="Geneva" pitchFamily="6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5BBB"/>
          </a:solidFill>
          <a:latin typeface="Calibri" pitchFamily="34" charset="0"/>
          <a:ea typeface="ＭＳ Ｐゴシック" charset="0"/>
          <a:cs typeface="Geneva" pitchFamily="68" charset="-128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939393"/>
          </a:solidFill>
          <a:latin typeface="Arial Narrow" pitchFamily="68" charset="0"/>
          <a:ea typeface="Geneva" pitchFamily="68" charset="-128"/>
          <a:cs typeface="Geneva" pitchFamily="68" charset="-128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939393"/>
          </a:solidFill>
          <a:latin typeface="Arial Narrow" pitchFamily="68" charset="0"/>
          <a:ea typeface="Geneva" pitchFamily="68" charset="-128"/>
          <a:cs typeface="Geneva" pitchFamily="68" charset="-128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939393"/>
          </a:solidFill>
          <a:latin typeface="Arial Narrow" pitchFamily="68" charset="0"/>
          <a:ea typeface="Geneva" pitchFamily="68" charset="-128"/>
          <a:cs typeface="Geneva" pitchFamily="68" charset="-128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939393"/>
          </a:solidFill>
          <a:latin typeface="Arial Narrow" pitchFamily="68" charset="0"/>
          <a:ea typeface="Geneva" pitchFamily="68" charset="-128"/>
          <a:cs typeface="Geneva" pitchFamily="68" charset="-128"/>
        </a:defRPr>
      </a:lvl9pPr>
    </p:titleStyle>
    <p:bodyStyle>
      <a:lvl1pPr marL="346075" indent="-346075" algn="l" rtl="0" eaLnBrk="1" fontAlgn="base" hangingPunct="1">
        <a:spcBef>
          <a:spcPts val="1800"/>
        </a:spcBef>
        <a:spcAft>
          <a:spcPts val="600"/>
        </a:spcAft>
        <a:buClr>
          <a:srgbClr val="005BBB"/>
        </a:buClr>
        <a:buSzPct val="100000"/>
        <a:buFont typeface="Arial Narrow" charset="0"/>
        <a:buAutoNum type="arabicPeriod"/>
        <a:defRPr sz="2000">
          <a:solidFill>
            <a:srgbClr val="262626"/>
          </a:solidFill>
          <a:latin typeface="Calibri" pitchFamily="34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0"/>
        </a:spcBef>
        <a:spcAft>
          <a:spcPts val="600"/>
        </a:spcAft>
        <a:buChar char="–"/>
        <a:defRPr>
          <a:solidFill>
            <a:srgbClr val="262626"/>
          </a:solidFill>
          <a:latin typeface="Calibri" pitchFamily="34" charset="0"/>
          <a:ea typeface="+mn-ea"/>
          <a:cs typeface="Geneva"/>
        </a:defRPr>
      </a:lvl2pPr>
      <a:lvl3pPr marL="1143000" indent="-228600" algn="l" rtl="0" eaLnBrk="1" fontAlgn="base" hangingPunct="1">
        <a:spcBef>
          <a:spcPct val="0"/>
        </a:spcBef>
        <a:spcAft>
          <a:spcPts val="600"/>
        </a:spcAft>
        <a:buChar char="•"/>
        <a:defRPr sz="1600">
          <a:solidFill>
            <a:srgbClr val="262626"/>
          </a:solidFill>
          <a:latin typeface="Calibri" pitchFamily="34" charset="0"/>
          <a:ea typeface="+mn-ea"/>
          <a:cs typeface="Genev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50000"/>
        <a:buFont typeface="Wingdings" charset="0"/>
        <a:buChar char=""/>
        <a:defRPr sz="2000">
          <a:solidFill>
            <a:srgbClr val="606060"/>
          </a:solidFill>
          <a:latin typeface="+mn-lt"/>
          <a:ea typeface="+mn-ea"/>
          <a:cs typeface="Genev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606060"/>
          </a:solidFill>
          <a:latin typeface="+mn-lt"/>
          <a:ea typeface="+mn-ea"/>
          <a:cs typeface="Genev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lbharris1956@gmail.com" TargetMode="External"/><Relationship Id="rId2" Type="http://schemas.openxmlformats.org/officeDocument/2006/relationships/hyperlink" Target="mailto:Tom.Green@aacrao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SEM Planning Process for Humboldt State University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11, 2017</a:t>
            </a:r>
          </a:p>
          <a:p>
            <a:r>
              <a:rPr lang="en-US" dirty="0" smtClean="0"/>
              <a:t>Tom Green, Ph.D.</a:t>
            </a:r>
          </a:p>
          <a:p>
            <a:r>
              <a:rPr lang="en-US" dirty="0" smtClean="0"/>
              <a:t>Lisa Harris, Ph.D.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769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and Preparation, September </a:t>
            </a:r>
            <a:r>
              <a:rPr lang="mr-IN" dirty="0" smtClean="0"/>
              <a:t>–</a:t>
            </a:r>
            <a:r>
              <a:rPr lang="en-US" dirty="0" smtClean="0"/>
              <a:t> October 2017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28700" y="2053882"/>
            <a:ext cx="7429500" cy="3927817"/>
          </a:xfrm>
        </p:spPr>
        <p:txBody>
          <a:bodyPr/>
          <a:lstStyle/>
          <a:p>
            <a:r>
              <a:rPr lang="en-US" dirty="0" smtClean="0"/>
              <a:t>Create the HSU Data Team</a:t>
            </a:r>
          </a:p>
          <a:p>
            <a:r>
              <a:rPr lang="en-US" dirty="0" smtClean="0"/>
              <a:t>Gather external environmental scan information</a:t>
            </a:r>
          </a:p>
          <a:p>
            <a:r>
              <a:rPr lang="en-US" dirty="0" smtClean="0"/>
              <a:t>Review internal enrollment behavior data and analyses</a:t>
            </a:r>
          </a:p>
          <a:p>
            <a:r>
              <a:rPr lang="en-US" dirty="0" smtClean="0"/>
              <a:t>Set macro enrollment targets</a:t>
            </a:r>
          </a:p>
          <a:p>
            <a:r>
              <a:rPr lang="en-US" dirty="0" smtClean="0"/>
              <a:t>Determine SEM team 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560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Kick-off and Goal Setting: December 2017 </a:t>
            </a:r>
            <a:r>
              <a:rPr lang="mr-IN" dirty="0" smtClean="0"/>
              <a:t>–</a:t>
            </a:r>
            <a:r>
              <a:rPr lang="en-US" dirty="0" smtClean="0"/>
              <a:t> January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053882"/>
            <a:ext cx="7429500" cy="3927817"/>
          </a:xfrm>
        </p:spPr>
        <p:txBody>
          <a:bodyPr/>
          <a:lstStyle/>
          <a:p>
            <a:r>
              <a:rPr lang="en-US" dirty="0" smtClean="0"/>
              <a:t>Data team presents background information on internal and external environments for enrollment.</a:t>
            </a:r>
          </a:p>
          <a:p>
            <a:r>
              <a:rPr lang="en-US" dirty="0" smtClean="0"/>
              <a:t>SEM teams are charged.</a:t>
            </a:r>
          </a:p>
          <a:p>
            <a:r>
              <a:rPr lang="en-US" dirty="0" smtClean="0"/>
              <a:t>Set goals:</a:t>
            </a:r>
          </a:p>
          <a:p>
            <a:pPr lvl="1"/>
            <a:r>
              <a:rPr lang="en-US" dirty="0" smtClean="0"/>
              <a:t>About three focused goals for recruitment/marketing</a:t>
            </a:r>
          </a:p>
          <a:p>
            <a:pPr lvl="1"/>
            <a:r>
              <a:rPr lang="en-US" dirty="0" smtClean="0"/>
              <a:t>About three focused goals for retention/success/completion</a:t>
            </a:r>
          </a:p>
        </p:txBody>
      </p:sp>
    </p:spTree>
    <p:extLst>
      <p:ext uri="{BB962C8B-B14F-4D97-AF65-F5344CB8AC3E}">
        <p14:creationId xmlns:p14="http://schemas.microsoft.com/office/powerpoint/2010/main" val="710856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and Tactics: February </a:t>
            </a:r>
            <a:r>
              <a:rPr lang="mr-IN" dirty="0" smtClean="0"/>
              <a:t>–</a:t>
            </a:r>
            <a:r>
              <a:rPr lang="en-US" dirty="0" smtClean="0"/>
              <a:t> March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053882"/>
            <a:ext cx="7429500" cy="3927817"/>
          </a:xfrm>
        </p:spPr>
        <p:txBody>
          <a:bodyPr/>
          <a:lstStyle/>
          <a:p>
            <a:r>
              <a:rPr lang="en-US" dirty="0" smtClean="0"/>
              <a:t>Develop strategies that support the recruitment and retention goals:</a:t>
            </a:r>
          </a:p>
          <a:p>
            <a:pPr lvl="1"/>
            <a:r>
              <a:rPr lang="en-US" dirty="0" smtClean="0"/>
              <a:t>Major investments and initiatives required to “move the needle” on enrollment.</a:t>
            </a:r>
          </a:p>
          <a:p>
            <a:r>
              <a:rPr lang="en-US" dirty="0" smtClean="0"/>
              <a:t>Following the approval of strategies, developed tactical work plans that support the strategies:</a:t>
            </a:r>
          </a:p>
          <a:p>
            <a:pPr lvl="1"/>
            <a:r>
              <a:rPr lang="en-US" dirty="0" smtClean="0"/>
              <a:t>Assign accountability for oversight and completion.</a:t>
            </a:r>
          </a:p>
          <a:p>
            <a:pPr lvl="1"/>
            <a:r>
              <a:rPr lang="en-US" dirty="0" smtClean="0"/>
              <a:t>Set a timeline for milestones and completion.</a:t>
            </a:r>
          </a:p>
          <a:p>
            <a:pPr lvl="1"/>
            <a:r>
              <a:rPr lang="en-US" dirty="0" smtClean="0"/>
              <a:t>Determine the metrics that will be used to gauge the success of the work plan.</a:t>
            </a:r>
          </a:p>
          <a:p>
            <a:pPr lvl="1"/>
            <a:r>
              <a:rPr lang="en-US" dirty="0" smtClean="0"/>
              <a:t>Develop reports and reporting structure.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07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of SEM Plan </a:t>
            </a:r>
            <a:r>
              <a:rPr lang="mr-IN" dirty="0" smtClean="0"/>
              <a:t>–</a:t>
            </a:r>
            <a:r>
              <a:rPr lang="en-US" dirty="0" smtClean="0"/>
              <a:t> April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 teams present goals, strategies to the HSU community</a:t>
            </a:r>
          </a:p>
          <a:p>
            <a:r>
              <a:rPr lang="en-US" dirty="0" smtClean="0"/>
              <a:t>Brief version of the plan is made available to faculty and staff:</a:t>
            </a:r>
          </a:p>
          <a:p>
            <a:pPr lvl="1"/>
            <a:r>
              <a:rPr lang="en-US" dirty="0" smtClean="0"/>
              <a:t>Because it is a competitive “playbook” for enrollment, it is uncommon for most institutions to place a detailed plan online or in a place where it may be shared with others.</a:t>
            </a:r>
          </a:p>
          <a:p>
            <a:r>
              <a:rPr lang="en-US" dirty="0" smtClean="0"/>
              <a:t>Pivot/transition to implementation and monitoring.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034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levels of SEM plan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  <a:p>
            <a:pPr lvl="1"/>
            <a:r>
              <a:rPr lang="en-US" dirty="0"/>
              <a:t>The large targets set for enrollment</a:t>
            </a:r>
          </a:p>
          <a:p>
            <a:pPr lvl="1"/>
            <a:r>
              <a:rPr lang="en-US" dirty="0"/>
              <a:t>Specific to a segment of the enrollment mix</a:t>
            </a:r>
          </a:p>
          <a:p>
            <a:r>
              <a:rPr lang="en-US" dirty="0"/>
              <a:t>Strategies</a:t>
            </a:r>
          </a:p>
          <a:p>
            <a:pPr lvl="1"/>
            <a:r>
              <a:rPr lang="en-US" dirty="0"/>
              <a:t>The major ways in which the institution will focus its energy and resources to achieve long-term results</a:t>
            </a:r>
          </a:p>
          <a:p>
            <a:r>
              <a:rPr lang="en-US" dirty="0"/>
              <a:t>Tactics</a:t>
            </a:r>
          </a:p>
          <a:p>
            <a:pPr lvl="1"/>
            <a:r>
              <a:rPr lang="en-US" dirty="0"/>
              <a:t>The details of who, what, when and how the work will be done</a:t>
            </a:r>
          </a:p>
          <a:p>
            <a:pPr lvl="1"/>
            <a:r>
              <a:rPr lang="en-US" dirty="0"/>
              <a:t>Assures that each aspect of the plan has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1690470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757C6-8AC4-4F72-BCA8-241D42BF0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Time</a:t>
            </a:r>
          </a:p>
        </p:txBody>
      </p:sp>
      <p:pic>
        <p:nvPicPr>
          <p:cNvPr id="4" name="Content Placeholder 3" descr="Xuxos rellenos de crema. ~ Las Recetas de Lala">
            <a:extLst>
              <a:ext uri="{FF2B5EF4-FFF2-40B4-BE49-F238E27FC236}">
                <a16:creationId xmlns:a16="http://schemas.microsoft.com/office/drawing/2014/main" id="{D6AD1E60-D947-4980-8878-FFC3E6D91C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378" y="1652588"/>
            <a:ext cx="4428143" cy="432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950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Reflect upon the data and information that was shared with you</a:t>
            </a:r>
          </a:p>
          <a:p>
            <a:pPr lvl="1"/>
            <a:r>
              <a:rPr lang="en-US" dirty="0" smtClean="0"/>
              <a:t>Identify two or three areas that were remarkable and why</a:t>
            </a:r>
          </a:p>
          <a:p>
            <a:r>
              <a:rPr lang="en-US" dirty="0" smtClean="0"/>
              <a:t>What is the right mix of students for Humboldt State?</a:t>
            </a:r>
          </a:p>
          <a:p>
            <a:pPr lvl="1"/>
            <a:r>
              <a:rPr lang="en-US" dirty="0" smtClean="0"/>
              <a:t>First-time/freshmen</a:t>
            </a:r>
          </a:p>
          <a:p>
            <a:pPr lvl="1"/>
            <a:r>
              <a:rPr lang="en-US" dirty="0" smtClean="0"/>
              <a:t>Lower-division transfers</a:t>
            </a:r>
          </a:p>
          <a:p>
            <a:pPr lvl="1"/>
            <a:r>
              <a:rPr lang="en-US" dirty="0" smtClean="0"/>
              <a:t>Upper-division transfers</a:t>
            </a:r>
          </a:p>
          <a:p>
            <a:pPr lvl="1"/>
            <a:r>
              <a:rPr lang="en-US" dirty="0" smtClean="0"/>
              <a:t>Graduate</a:t>
            </a:r>
          </a:p>
          <a:p>
            <a:pPr lvl="1"/>
            <a:r>
              <a:rPr lang="en-US" dirty="0" smtClean="0"/>
              <a:t>International</a:t>
            </a:r>
          </a:p>
          <a:p>
            <a:pPr lvl="1"/>
            <a:r>
              <a:rPr lang="en-US" dirty="0" smtClean="0"/>
              <a:t>Others?</a:t>
            </a:r>
          </a:p>
          <a:p>
            <a:r>
              <a:rPr lang="en-US" dirty="0" smtClean="0"/>
              <a:t>Are there any enrollment goals that you can identify at this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23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SEM Team Slides</a:t>
            </a:r>
            <a:endParaRPr lang="en-US" sz="60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Tuesday, December 11,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20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Logistical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323976"/>
            <a:ext cx="7429500" cy="4329112"/>
          </a:xfrm>
        </p:spPr>
        <p:txBody>
          <a:bodyPr/>
          <a:lstStyle/>
          <a:p>
            <a:r>
              <a:rPr lang="en-US" dirty="0" smtClean="0"/>
              <a:t>Co-chairs for each team</a:t>
            </a:r>
          </a:p>
          <a:p>
            <a:pPr lvl="1"/>
            <a:r>
              <a:rPr lang="en-US" dirty="0" smtClean="0"/>
              <a:t>AACRAO recommends a faculty member and an administrator/staff member serve as co-chairs for each team</a:t>
            </a:r>
          </a:p>
          <a:p>
            <a:r>
              <a:rPr lang="en-US" dirty="0" smtClean="0"/>
              <a:t>Check-in with Lisa Harris</a:t>
            </a:r>
          </a:p>
          <a:p>
            <a:pPr lvl="1"/>
            <a:r>
              <a:rPr lang="en-US" dirty="0" smtClean="0"/>
              <a:t>Start with a conference call with co-chairs every two weeks</a:t>
            </a:r>
          </a:p>
          <a:p>
            <a:pPr lvl="1"/>
            <a:r>
              <a:rPr lang="en-US" dirty="0" smtClean="0"/>
              <a:t>Can reduce frequency if progress toward milestones is ahead of schedule</a:t>
            </a:r>
          </a:p>
          <a:p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Internal with each team</a:t>
            </a:r>
          </a:p>
          <a:p>
            <a:pPr lvl="2"/>
            <a:r>
              <a:rPr lang="en-US" dirty="0" smtClean="0"/>
              <a:t>Notes and task list from each meeting</a:t>
            </a:r>
          </a:p>
          <a:p>
            <a:pPr lvl="1"/>
            <a:r>
              <a:rPr lang="en-US" dirty="0" smtClean="0"/>
              <a:t>Within HSU</a:t>
            </a:r>
          </a:p>
          <a:p>
            <a:pPr lvl="2"/>
            <a:r>
              <a:rPr lang="en-US" dirty="0" smtClean="0"/>
              <a:t>Town Hall meetings, website and email notices on 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162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Steering</a:t>
            </a:r>
          </a:p>
          <a:p>
            <a:pPr lvl="1"/>
            <a:r>
              <a:rPr lang="en-US" dirty="0" smtClean="0"/>
              <a:t>Articulate SEM planning with institutional mission, vision, budget and strategic plan(s)</a:t>
            </a:r>
          </a:p>
          <a:p>
            <a:pPr lvl="1"/>
            <a:r>
              <a:rPr lang="en-US" dirty="0" smtClean="0"/>
              <a:t>Keep the planning process on schedule</a:t>
            </a:r>
          </a:p>
          <a:p>
            <a:pPr lvl="1"/>
            <a:r>
              <a:rPr lang="en-US" dirty="0" smtClean="0"/>
              <a:t>Foster communication among all teams</a:t>
            </a:r>
          </a:p>
          <a:p>
            <a:r>
              <a:rPr lang="en-US" dirty="0" smtClean="0"/>
              <a:t>Recruitment and Retention teams</a:t>
            </a:r>
          </a:p>
          <a:p>
            <a:pPr lvl="1"/>
            <a:r>
              <a:rPr lang="en-US" dirty="0" smtClean="0"/>
              <a:t>Develop goals </a:t>
            </a:r>
            <a:r>
              <a:rPr lang="mr-IN" dirty="0" smtClean="0"/>
              <a:t>–</a:t>
            </a:r>
            <a:r>
              <a:rPr lang="en-US" dirty="0" smtClean="0"/>
              <a:t> strategies </a:t>
            </a:r>
            <a:r>
              <a:rPr lang="mr-IN" dirty="0" smtClean="0"/>
              <a:t>–</a:t>
            </a:r>
            <a:r>
              <a:rPr lang="en-US" dirty="0" smtClean="0"/>
              <a:t> tactics</a:t>
            </a:r>
          </a:p>
          <a:p>
            <a:pPr lvl="1"/>
            <a:r>
              <a:rPr lang="en-US" dirty="0" smtClean="0"/>
              <a:t>Recommend at each level/stage to the Steering Committee for review and approval</a:t>
            </a:r>
          </a:p>
          <a:p>
            <a:pPr lvl="1"/>
            <a:r>
              <a:rPr lang="en-US" dirty="0" smtClean="0"/>
              <a:t>Revise as needed before moving to the next level/stage of the planning process</a:t>
            </a:r>
          </a:p>
          <a:p>
            <a:pPr lvl="1"/>
            <a:r>
              <a:rPr lang="en-US" dirty="0" smtClean="0"/>
              <a:t>Develop sub-committees if needed to develop strategies and tactics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8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Opening remarks and long-range enrollment targets</a:t>
            </a:r>
          </a:p>
          <a:p>
            <a:r>
              <a:rPr lang="en-US" dirty="0" smtClean="0"/>
              <a:t>The Strategic Enrollment Management (SEM) planning process</a:t>
            </a:r>
          </a:p>
          <a:p>
            <a:r>
              <a:rPr lang="en-US" dirty="0" smtClean="0"/>
              <a:t>We are Here </a:t>
            </a:r>
            <a:r>
              <a:rPr lang="mr-IN" dirty="0" smtClean="0"/>
              <a:t>–</a:t>
            </a:r>
            <a:r>
              <a:rPr lang="en-US" dirty="0" smtClean="0"/>
              <a:t> data and information on HSU</a:t>
            </a:r>
          </a:p>
          <a:p>
            <a:r>
              <a:rPr lang="en-US" dirty="0" smtClean="0"/>
              <a:t>BREAK</a:t>
            </a:r>
          </a:p>
          <a:p>
            <a:r>
              <a:rPr lang="en-US" dirty="0" smtClean="0"/>
              <a:t>Small group activity</a:t>
            </a:r>
          </a:p>
          <a:p>
            <a:pPr lvl="1"/>
            <a:r>
              <a:rPr lang="en-US" dirty="0" smtClean="0"/>
              <a:t>Reflecting on the data and information</a:t>
            </a:r>
          </a:p>
          <a:p>
            <a:pPr lvl="1"/>
            <a:r>
              <a:rPr lang="en-US" dirty="0" smtClean="0"/>
              <a:t>Broad discussion of enrollment mix and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89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3"/>
            </a:pPr>
            <a:r>
              <a:rPr lang="en-US" dirty="0" smtClean="0"/>
              <a:t>Data team</a:t>
            </a:r>
          </a:p>
          <a:p>
            <a:pPr lvl="1"/>
            <a:r>
              <a:rPr lang="en-US" dirty="0" smtClean="0"/>
              <a:t>Develop necessary background data and information to form a clear, concise and accurate picture of Humboldt State’s enrollment history, current environment and future opportunities and challenges in meeting SEM targets</a:t>
            </a:r>
          </a:p>
          <a:p>
            <a:pPr lvl="1"/>
            <a:r>
              <a:rPr lang="en-US" dirty="0" smtClean="0"/>
              <a:t>Provide ongoing information to planning teams, as needed, to clarify information or environmental conditions for enrollment</a:t>
            </a:r>
          </a:p>
          <a:p>
            <a:pPr lvl="1"/>
            <a:r>
              <a:rPr lang="en-US" dirty="0" smtClean="0"/>
              <a:t>Develop enrollment models and resulting scenarios that test possible enrollment goals</a:t>
            </a:r>
          </a:p>
          <a:p>
            <a:pPr lvl="1"/>
            <a:r>
              <a:rPr lang="en-US" dirty="0" smtClean="0"/>
              <a:t>Review suggested measurements and data sources to ensure that they exist and that reporting structures are in place to evaluate the plan’s results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44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levels of SEM plan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  <a:p>
            <a:pPr lvl="1"/>
            <a:r>
              <a:rPr lang="en-US" dirty="0"/>
              <a:t>The large targets set for enrollment</a:t>
            </a:r>
          </a:p>
          <a:p>
            <a:pPr lvl="1"/>
            <a:r>
              <a:rPr lang="en-US" dirty="0"/>
              <a:t>Specific to a segment of the enrollment mix</a:t>
            </a:r>
          </a:p>
          <a:p>
            <a:r>
              <a:rPr lang="en-US" dirty="0"/>
              <a:t>Strategies</a:t>
            </a:r>
          </a:p>
          <a:p>
            <a:pPr lvl="1"/>
            <a:r>
              <a:rPr lang="en-US" dirty="0"/>
              <a:t>The major ways in which the institution will focus its energy and resources to achieve long-term results</a:t>
            </a:r>
          </a:p>
          <a:p>
            <a:r>
              <a:rPr lang="en-US" dirty="0"/>
              <a:t>Tactics</a:t>
            </a:r>
          </a:p>
          <a:p>
            <a:pPr lvl="1"/>
            <a:r>
              <a:rPr lang="en-US" dirty="0"/>
              <a:t>The details of who, what, when and how the work will be done</a:t>
            </a:r>
          </a:p>
          <a:p>
            <a:pPr lvl="1"/>
            <a:r>
              <a:rPr lang="en-US" dirty="0"/>
              <a:t>Assures that each aspect of the plan has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17531985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Focused to 2-3 each for recruitment and retention</a:t>
            </a:r>
          </a:p>
          <a:p>
            <a:r>
              <a:rPr lang="en-US" dirty="0" smtClean="0"/>
              <a:t>Identify the enrollment cohort/segment</a:t>
            </a:r>
          </a:p>
          <a:p>
            <a:r>
              <a:rPr lang="en-US" dirty="0" smtClean="0"/>
              <a:t>State the current/starting point for the enrollment segment</a:t>
            </a:r>
          </a:p>
          <a:p>
            <a:r>
              <a:rPr lang="en-US" dirty="0" smtClean="0"/>
              <a:t>State the desired end state for the enrollment segment</a:t>
            </a:r>
          </a:p>
          <a:p>
            <a:r>
              <a:rPr lang="en-US" dirty="0" smtClean="0"/>
              <a:t>Define the time frame in which the gap between current and future states will be closed/met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2950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the number of new first-time freshmen from 1000 in fall 2017 to 1200 in fall 2022.</a:t>
            </a:r>
          </a:p>
          <a:p>
            <a:r>
              <a:rPr lang="en-US" dirty="0" smtClean="0"/>
              <a:t>Increase </a:t>
            </a:r>
            <a:r>
              <a:rPr lang="en-US" dirty="0"/>
              <a:t>the enrollment of students enrolled in on-campus graduate programs from 1000 in fall 2012 to 1300 in fall 2017.</a:t>
            </a:r>
          </a:p>
          <a:p>
            <a:r>
              <a:rPr lang="en-US" dirty="0" smtClean="0"/>
              <a:t>Increase the retention rate of new transfer students from 71% in fall 2017 (for those who entered in fall 2016) to 76% in fall 2022 (for those who entered in fall 2021).</a:t>
            </a:r>
          </a:p>
          <a:p>
            <a:r>
              <a:rPr lang="en-US" dirty="0" smtClean="0"/>
              <a:t>Increase the six-year graduation rate of first-time freshmen from 46% in 2017 (for the fall 2011 cohort) to 49% in 2022 (for the fall 2016 cohort).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9345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464" y="1309688"/>
            <a:ext cx="7429500" cy="4329112"/>
          </a:xfrm>
        </p:spPr>
        <p:txBody>
          <a:bodyPr/>
          <a:lstStyle/>
          <a:p>
            <a:r>
              <a:rPr lang="en-US" dirty="0"/>
              <a:t>The major ways in which the University will organize its time and resources to achieve enrollment goals.</a:t>
            </a:r>
          </a:p>
          <a:p>
            <a:r>
              <a:rPr lang="en-US" dirty="0"/>
              <a:t>These support the enrollment goal by adding more specific detail to the plan.</a:t>
            </a:r>
          </a:p>
          <a:p>
            <a:r>
              <a:rPr lang="en-US" dirty="0"/>
              <a:t>Example:  Develop a marketing campaign in the Wabash Valley region targeted to potential graduate students in education, business, public affairs and nursing.</a:t>
            </a:r>
          </a:p>
          <a:p>
            <a:r>
              <a:rPr lang="en-US" dirty="0"/>
              <a:t>Example:  Intensify recruiting efforts to underrepresented populations and growing populations.</a:t>
            </a:r>
          </a:p>
          <a:p>
            <a:r>
              <a:rPr lang="en-US" dirty="0"/>
              <a:t>Example:  Focus of academic advising shifted from course selection and approval to developmental advising.</a:t>
            </a:r>
          </a:p>
        </p:txBody>
      </p:sp>
    </p:spTree>
    <p:extLst>
      <p:ext uri="{BB962C8B-B14F-4D97-AF65-F5344CB8AC3E}">
        <p14:creationId xmlns:p14="http://schemas.microsoft.com/office/powerpoint/2010/main" val="16509181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464" y="1241145"/>
            <a:ext cx="7429500" cy="4329112"/>
          </a:xfrm>
        </p:spPr>
        <p:txBody>
          <a:bodyPr/>
          <a:lstStyle/>
          <a:p>
            <a:r>
              <a:rPr lang="en-US" dirty="0"/>
              <a:t>The “devil is in the details” of planning.</a:t>
            </a:r>
          </a:p>
          <a:p>
            <a:r>
              <a:rPr lang="en-US" dirty="0"/>
              <a:t>Must include:</a:t>
            </a:r>
          </a:p>
          <a:p>
            <a:pPr lvl="1"/>
            <a:r>
              <a:rPr lang="en-US" dirty="0"/>
              <a:t>The person responsible for the execution of the work.</a:t>
            </a:r>
          </a:p>
          <a:p>
            <a:pPr lvl="2"/>
            <a:r>
              <a:rPr lang="en-US" dirty="0"/>
              <a:t>This does not mean that this person works alone but rather that she/he is the one to assure that the work is progressing, as planned.</a:t>
            </a:r>
          </a:p>
          <a:p>
            <a:pPr lvl="1"/>
            <a:r>
              <a:rPr lang="en-US" dirty="0"/>
              <a:t>A definition of what will be done.</a:t>
            </a:r>
          </a:p>
          <a:p>
            <a:pPr lvl="1"/>
            <a:r>
              <a:rPr lang="en-US" dirty="0"/>
              <a:t>Expected outcomes.</a:t>
            </a:r>
          </a:p>
          <a:p>
            <a:pPr lvl="1"/>
            <a:r>
              <a:rPr lang="en-US" dirty="0"/>
              <a:t>A time line of when the work will be done:</a:t>
            </a:r>
          </a:p>
          <a:p>
            <a:pPr lvl="2"/>
            <a:r>
              <a:rPr lang="en-US" dirty="0"/>
              <a:t>This likely includes several steps along the way.</a:t>
            </a:r>
          </a:p>
          <a:p>
            <a:pPr lvl="1"/>
            <a:r>
              <a:rPr lang="en-US" dirty="0"/>
              <a:t>How progress and outcomes will be reported.</a:t>
            </a:r>
          </a:p>
          <a:p>
            <a:pPr lvl="1"/>
            <a:r>
              <a:rPr lang="en-US" dirty="0"/>
              <a:t>To whom progress and outcomes will be reported.</a:t>
            </a:r>
          </a:p>
          <a:p>
            <a:pPr lvl="1"/>
            <a:r>
              <a:rPr lang="en-US" dirty="0"/>
              <a:t>Where the data for the measurement resides.</a:t>
            </a:r>
          </a:p>
          <a:p>
            <a:pPr lvl="1"/>
            <a:r>
              <a:rPr lang="en-US" dirty="0"/>
              <a:t>Resources required (new or redirected).</a:t>
            </a:r>
          </a:p>
        </p:txBody>
      </p:sp>
    </p:spTree>
    <p:extLst>
      <p:ext uri="{BB962C8B-B14F-4D97-AF65-F5344CB8AC3E}">
        <p14:creationId xmlns:p14="http://schemas.microsoft.com/office/powerpoint/2010/main" val="14921740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Frequently asked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often should the teams meet?</a:t>
            </a:r>
          </a:p>
          <a:p>
            <a:r>
              <a:rPr lang="en-US" dirty="0" smtClean="0"/>
              <a:t>How should we communicate with each other and with the steering committee?</a:t>
            </a:r>
          </a:p>
          <a:p>
            <a:r>
              <a:rPr lang="en-US" dirty="0" smtClean="0"/>
              <a:t>What is the role of sub-committees and how have other universities used them?</a:t>
            </a:r>
          </a:p>
          <a:p>
            <a:r>
              <a:rPr lang="en-US" dirty="0" smtClean="0"/>
              <a:t>What will be done with the plan when it is finished?</a:t>
            </a:r>
          </a:p>
          <a:p>
            <a:r>
              <a:rPr lang="en-US" dirty="0" smtClean="0"/>
              <a:t>Will we have a role in the plan’s implementation and monitoring, after the plan </a:t>
            </a:r>
            <a:r>
              <a:rPr lang="en-US" smtClean="0"/>
              <a:t>is written?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8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and Preparation, September </a:t>
            </a:r>
            <a:r>
              <a:rPr lang="mr-IN" dirty="0" smtClean="0"/>
              <a:t>–</a:t>
            </a:r>
            <a:r>
              <a:rPr lang="en-US" dirty="0" smtClean="0"/>
              <a:t> October 2017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28700" y="2053882"/>
            <a:ext cx="7429500" cy="3927817"/>
          </a:xfrm>
        </p:spPr>
        <p:txBody>
          <a:bodyPr/>
          <a:lstStyle/>
          <a:p>
            <a:r>
              <a:rPr lang="en-US" dirty="0" smtClean="0"/>
              <a:t>Create the HSU Data Team</a:t>
            </a:r>
          </a:p>
          <a:p>
            <a:r>
              <a:rPr lang="en-US" dirty="0" smtClean="0"/>
              <a:t>Gather external environmental scan information</a:t>
            </a:r>
          </a:p>
          <a:p>
            <a:r>
              <a:rPr lang="en-US" dirty="0" smtClean="0"/>
              <a:t>Review internal enrollment behavior data and analyses</a:t>
            </a:r>
          </a:p>
          <a:p>
            <a:r>
              <a:rPr lang="en-US" dirty="0" smtClean="0"/>
              <a:t>Set macro enrollment targets</a:t>
            </a:r>
          </a:p>
          <a:p>
            <a:r>
              <a:rPr lang="en-US" dirty="0" smtClean="0"/>
              <a:t>Determine SEM team 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89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Kick-off and Goal Setting: December 2017 </a:t>
            </a:r>
            <a:r>
              <a:rPr lang="mr-IN" dirty="0" smtClean="0"/>
              <a:t>–</a:t>
            </a:r>
            <a:r>
              <a:rPr lang="en-US" dirty="0" smtClean="0"/>
              <a:t> January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053882"/>
            <a:ext cx="7429500" cy="3927817"/>
          </a:xfrm>
        </p:spPr>
        <p:txBody>
          <a:bodyPr/>
          <a:lstStyle/>
          <a:p>
            <a:r>
              <a:rPr lang="en-US" dirty="0" smtClean="0"/>
              <a:t>Data team presents background information on internal and external environments for enrollment.</a:t>
            </a:r>
          </a:p>
          <a:p>
            <a:r>
              <a:rPr lang="en-US" dirty="0" smtClean="0"/>
              <a:t>SEM teams are charged.</a:t>
            </a:r>
          </a:p>
          <a:p>
            <a:r>
              <a:rPr lang="en-US" dirty="0" smtClean="0"/>
              <a:t>Set goals:</a:t>
            </a:r>
          </a:p>
          <a:p>
            <a:pPr lvl="1"/>
            <a:r>
              <a:rPr lang="en-US" dirty="0" smtClean="0"/>
              <a:t>About three focused goals for recruitment/marketing</a:t>
            </a:r>
          </a:p>
          <a:p>
            <a:pPr lvl="1"/>
            <a:r>
              <a:rPr lang="en-US" dirty="0" smtClean="0"/>
              <a:t>About three focused goals for retention/success/completion</a:t>
            </a:r>
          </a:p>
        </p:txBody>
      </p:sp>
    </p:spTree>
    <p:extLst>
      <p:ext uri="{BB962C8B-B14F-4D97-AF65-F5344CB8AC3E}">
        <p14:creationId xmlns:p14="http://schemas.microsoft.com/office/powerpoint/2010/main" val="1034934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and Tactics: February </a:t>
            </a:r>
            <a:r>
              <a:rPr lang="mr-IN" dirty="0" smtClean="0"/>
              <a:t>–</a:t>
            </a:r>
            <a:r>
              <a:rPr lang="en-US" dirty="0" smtClean="0"/>
              <a:t> March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053882"/>
            <a:ext cx="7429500" cy="3927817"/>
          </a:xfrm>
        </p:spPr>
        <p:txBody>
          <a:bodyPr/>
          <a:lstStyle/>
          <a:p>
            <a:r>
              <a:rPr lang="en-US" dirty="0" smtClean="0"/>
              <a:t>Develop strategies that support the recruitment and retention goals:</a:t>
            </a:r>
          </a:p>
          <a:p>
            <a:pPr lvl="1"/>
            <a:r>
              <a:rPr lang="en-US" dirty="0" smtClean="0"/>
              <a:t>Major investments and initiatives required to “move the needle” on enrollment.</a:t>
            </a:r>
          </a:p>
          <a:p>
            <a:r>
              <a:rPr lang="en-US" dirty="0" smtClean="0"/>
              <a:t>Following the approval of strategies, developed tactical work plans that support the strategies:</a:t>
            </a:r>
          </a:p>
          <a:p>
            <a:pPr lvl="1"/>
            <a:r>
              <a:rPr lang="en-US" dirty="0" smtClean="0"/>
              <a:t>Assign accountability for oversight and completion.</a:t>
            </a:r>
          </a:p>
          <a:p>
            <a:pPr lvl="1"/>
            <a:r>
              <a:rPr lang="en-US" dirty="0" smtClean="0"/>
              <a:t>Set a timeline for milestones and completion.</a:t>
            </a:r>
          </a:p>
          <a:p>
            <a:pPr lvl="1"/>
            <a:r>
              <a:rPr lang="en-US" dirty="0" smtClean="0"/>
              <a:t>Determine the metrics that will be used to gauge the success of the work plan.</a:t>
            </a:r>
          </a:p>
          <a:p>
            <a:pPr lvl="1"/>
            <a:r>
              <a:rPr lang="en-US" dirty="0" smtClean="0"/>
              <a:t>Develop reports and reporting structure.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807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00064"/>
            <a:ext cx="7772400" cy="722311"/>
          </a:xfrm>
        </p:spPr>
        <p:txBody>
          <a:bodyPr/>
          <a:lstStyle/>
          <a:p>
            <a:r>
              <a:rPr lang="en-US" dirty="0" smtClean="0"/>
              <a:t>Broad Enrollment Targets/Parameters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222375"/>
            <a:ext cx="7429500" cy="4759325"/>
          </a:xfrm>
        </p:spPr>
        <p:txBody>
          <a:bodyPr/>
          <a:lstStyle/>
          <a:p>
            <a:r>
              <a:rPr lang="en-US" dirty="0" smtClean="0"/>
              <a:t>Humboldt State needs a stable, predictable enrollment</a:t>
            </a:r>
          </a:p>
          <a:p>
            <a:pPr lvl="1"/>
            <a:r>
              <a:rPr lang="en-US" dirty="0" smtClean="0"/>
              <a:t>Enrollment stability should drive the budgeting process</a:t>
            </a:r>
          </a:p>
          <a:p>
            <a:pPr lvl="1"/>
            <a:r>
              <a:rPr lang="en-US" dirty="0" smtClean="0"/>
              <a:t>Enrollment number must be data-driven and based on capacity</a:t>
            </a:r>
          </a:p>
          <a:p>
            <a:pPr lvl="1"/>
            <a:r>
              <a:rPr lang="en-US" dirty="0" smtClean="0"/>
              <a:t>Are we meeting students “where they are”?</a:t>
            </a:r>
          </a:p>
          <a:p>
            <a:pPr lvl="1"/>
            <a:r>
              <a:rPr lang="en-US" dirty="0" smtClean="0"/>
              <a:t>Importance of retention </a:t>
            </a:r>
            <a:r>
              <a:rPr lang="en-US" u="sng" dirty="0" smtClean="0"/>
              <a:t>and</a:t>
            </a:r>
            <a:r>
              <a:rPr lang="en-US" dirty="0" smtClean="0"/>
              <a:t> recruitment</a:t>
            </a:r>
          </a:p>
          <a:p>
            <a:r>
              <a:rPr lang="en-US" dirty="0" smtClean="0"/>
              <a:t>The CSU System has an enrollment target for HSU:</a:t>
            </a:r>
          </a:p>
          <a:p>
            <a:pPr lvl="1"/>
            <a:r>
              <a:rPr lang="en-US" dirty="0" smtClean="0"/>
              <a:t>7603 California resident FTES</a:t>
            </a:r>
          </a:p>
          <a:p>
            <a:pPr lvl="1"/>
            <a:r>
              <a:rPr lang="en-US" dirty="0" smtClean="0"/>
              <a:t>HSU is below the CSU enrollment target </a:t>
            </a:r>
          </a:p>
          <a:p>
            <a:pPr lvl="1"/>
            <a:r>
              <a:rPr lang="en-US" dirty="0" smtClean="0"/>
              <a:t>Annualized, meaning fall and spring terms together</a:t>
            </a:r>
          </a:p>
          <a:p>
            <a:r>
              <a:rPr lang="en-US" dirty="0" smtClean="0"/>
              <a:t>CSU Graduation Initiative 2025</a:t>
            </a:r>
          </a:p>
          <a:p>
            <a:pPr lvl="1"/>
            <a:r>
              <a:rPr lang="en-US" dirty="0" smtClean="0"/>
              <a:t>Four-year UG change is moving from 14% to 30%</a:t>
            </a:r>
          </a:p>
          <a:p>
            <a:pPr lvl="1"/>
            <a:r>
              <a:rPr lang="en-US" dirty="0" smtClean="0"/>
              <a:t>Six-year UG change is moving from 46% to 56%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8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of SEM Plan </a:t>
            </a:r>
            <a:r>
              <a:rPr lang="mr-IN" dirty="0" smtClean="0"/>
              <a:t>–</a:t>
            </a:r>
            <a:r>
              <a:rPr lang="en-US" dirty="0" smtClean="0"/>
              <a:t> April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 teams present goals, strategies to the HSU community</a:t>
            </a:r>
          </a:p>
          <a:p>
            <a:r>
              <a:rPr lang="en-US" dirty="0" smtClean="0"/>
              <a:t>Brief version of the plan is made available to faculty and staff:</a:t>
            </a:r>
          </a:p>
          <a:p>
            <a:pPr lvl="1"/>
            <a:r>
              <a:rPr lang="en-US" dirty="0" smtClean="0"/>
              <a:t>Because it is a competitive “playbook” for enrollment, it is uncommon for most institutions to place a detailed plan online or in a place where it may be shared with others.</a:t>
            </a:r>
          </a:p>
          <a:p>
            <a:r>
              <a:rPr lang="en-US" dirty="0" smtClean="0"/>
              <a:t>Pivot/transition to implementation and monitoring.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3435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552575" y="1371600"/>
            <a:ext cx="5930900" cy="4581525"/>
          </a:xfrm>
        </p:spPr>
        <p:txBody>
          <a:bodyPr/>
          <a:lstStyle/>
          <a:p>
            <a:pPr algn="ctr">
              <a:spcBef>
                <a:spcPts val="200"/>
              </a:spcBef>
              <a:buFont typeface="+mj-lt"/>
              <a:buNone/>
            </a:pPr>
            <a:r>
              <a:rPr lang="en-US" sz="2400" dirty="0"/>
              <a:t>Tom Green, Ph.D.</a:t>
            </a:r>
          </a:p>
          <a:p>
            <a:pPr algn="ctr">
              <a:spcBef>
                <a:spcPts val="200"/>
              </a:spcBef>
              <a:buFont typeface="+mj-lt"/>
              <a:buNone/>
            </a:pPr>
            <a:r>
              <a:rPr lang="en-US" sz="2400" dirty="0"/>
              <a:t>Associate Executive Director</a:t>
            </a:r>
          </a:p>
          <a:p>
            <a:pPr algn="ctr">
              <a:spcBef>
                <a:spcPts val="200"/>
              </a:spcBef>
              <a:buFont typeface="+mj-lt"/>
              <a:buNone/>
            </a:pPr>
            <a:r>
              <a:rPr lang="en-US" sz="2400" dirty="0"/>
              <a:t>Consulting and SEM</a:t>
            </a:r>
          </a:p>
          <a:p>
            <a:pPr algn="ctr">
              <a:spcBef>
                <a:spcPts val="200"/>
              </a:spcBef>
              <a:buFont typeface="+mj-lt"/>
              <a:buNone/>
            </a:pPr>
            <a:r>
              <a:rPr lang="en-US" dirty="0">
                <a:hlinkClick r:id="rId2"/>
              </a:rPr>
              <a:t>Tom.Green@aacrao.org</a:t>
            </a:r>
            <a:endParaRPr lang="en-US" dirty="0"/>
          </a:p>
          <a:p>
            <a:pPr algn="ctr">
              <a:spcBef>
                <a:spcPts val="200"/>
              </a:spcBef>
              <a:buFont typeface="+mj-lt"/>
              <a:buNone/>
            </a:pPr>
            <a:endParaRPr lang="en-US" sz="2400" dirty="0"/>
          </a:p>
          <a:p>
            <a:pPr algn="ctr">
              <a:spcBef>
                <a:spcPts val="200"/>
              </a:spcBef>
              <a:buFont typeface="+mj-lt"/>
              <a:buNone/>
            </a:pPr>
            <a:r>
              <a:rPr lang="en-US" sz="2400" dirty="0" smtClean="0"/>
              <a:t>Lisa Harris</a:t>
            </a:r>
            <a:endParaRPr lang="en-US" sz="2400" dirty="0"/>
          </a:p>
          <a:p>
            <a:pPr algn="ctr">
              <a:spcBef>
                <a:spcPts val="200"/>
              </a:spcBef>
              <a:buFont typeface="+mj-lt"/>
              <a:buNone/>
            </a:pPr>
            <a:r>
              <a:rPr lang="en-US" sz="2400" dirty="0" smtClean="0"/>
              <a:t>AACRAO </a:t>
            </a:r>
            <a:r>
              <a:rPr lang="en-US" sz="2400" dirty="0"/>
              <a:t>Consultant</a:t>
            </a:r>
          </a:p>
          <a:p>
            <a:pPr algn="ctr">
              <a:spcBef>
                <a:spcPts val="200"/>
              </a:spcBef>
              <a:buNone/>
            </a:pPr>
            <a:r>
              <a:rPr lang="en-US" dirty="0" smtClean="0">
                <a:hlinkClick r:id="rId3"/>
              </a:rPr>
              <a:t>lbharris1956@gmail.com</a:t>
            </a:r>
            <a:endParaRPr lang="en-US" sz="2400" dirty="0"/>
          </a:p>
          <a:p>
            <a:pPr algn="ctr">
              <a:spcBef>
                <a:spcPts val="200"/>
              </a:spcBef>
              <a:buFont typeface="+mj-lt"/>
              <a:buNone/>
            </a:pPr>
            <a:endParaRPr lang="en-US" sz="2400" dirty="0"/>
          </a:p>
          <a:p>
            <a:pPr algn="ctr">
              <a:spcBef>
                <a:spcPts val="200"/>
              </a:spcBef>
              <a:buFont typeface="+mj-lt"/>
              <a:buNone/>
            </a:pPr>
            <a:r>
              <a:rPr lang="en-US" dirty="0">
                <a:solidFill>
                  <a:srgbClr val="005BBB"/>
                </a:solidFill>
              </a:rPr>
              <a:t>consulting.aacrao.org</a:t>
            </a:r>
          </a:p>
        </p:txBody>
      </p:sp>
    </p:spTree>
    <p:extLst>
      <p:ext uri="{BB962C8B-B14F-4D97-AF65-F5344CB8AC3E}">
        <p14:creationId xmlns:p14="http://schemas.microsoft.com/office/powerpoint/2010/main" val="1368831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809440" y="481159"/>
            <a:ext cx="7315200" cy="712787"/>
          </a:xfrm>
        </p:spPr>
        <p:txBody>
          <a:bodyPr/>
          <a:lstStyle/>
          <a:p>
            <a:pPr eaLnBrk="1" hangingPunct="1"/>
            <a:r>
              <a:rPr lang="en-US" dirty="0" smtClean="0"/>
              <a:t>SEM Planning Framework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38957" y="1167025"/>
            <a:ext cx="5794744" cy="4744991"/>
            <a:chOff x="1711842" y="1135126"/>
            <a:chExt cx="5794744" cy="4744991"/>
          </a:xfrm>
        </p:grpSpPr>
        <p:grpSp>
          <p:nvGrpSpPr>
            <p:cNvPr id="9" name="Group 8"/>
            <p:cNvGrpSpPr/>
            <p:nvPr/>
          </p:nvGrpSpPr>
          <p:grpSpPr>
            <a:xfrm>
              <a:off x="1711842" y="1513862"/>
              <a:ext cx="5794744" cy="4366255"/>
              <a:chOff x="1711842" y="1513862"/>
              <a:chExt cx="5794744" cy="4366255"/>
            </a:xfrm>
          </p:grpSpPr>
          <p:sp>
            <p:nvSpPr>
              <p:cNvPr id="14348" name="Text Box 28"/>
              <p:cNvSpPr txBox="1">
                <a:spLocks noChangeArrowheads="1"/>
              </p:cNvSpPr>
              <p:nvPr/>
            </p:nvSpPr>
            <p:spPr bwMode="auto">
              <a:xfrm>
                <a:off x="2760225" y="2542782"/>
                <a:ext cx="3707484" cy="3293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1600" b="1" dirty="0" smtClean="0">
                    <a:solidFill>
                      <a:srgbClr val="996600"/>
                    </a:solidFill>
                    <a:latin typeface="Arial" charset="0"/>
                    <a:ea typeface="Geneva" pitchFamily="68" charset="-128"/>
                    <a:cs typeface="+mn-cs"/>
                  </a:rPr>
                  <a:t>Tactics</a:t>
                </a:r>
              </a:p>
              <a:p>
                <a:pPr algn="ctr" eaLnBrk="0" hangingPunct="0">
                  <a:defRPr/>
                </a:pPr>
                <a:endParaRPr lang="en-US" sz="1600" b="1" dirty="0" smtClean="0">
                  <a:solidFill>
                    <a:srgbClr val="996600"/>
                  </a:solidFill>
                  <a:latin typeface="Arial" charset="0"/>
                  <a:ea typeface="Geneva" pitchFamily="68" charset="-128"/>
                  <a:cs typeface="+mn-cs"/>
                </a:endParaRPr>
              </a:p>
              <a:p>
                <a:pPr algn="ctr" eaLnBrk="0" hangingPunct="0">
                  <a:defRPr/>
                </a:pPr>
                <a:r>
                  <a:rPr lang="en-US" sz="1600" b="1" dirty="0" smtClean="0">
                    <a:solidFill>
                      <a:srgbClr val="996600"/>
                    </a:solidFill>
                    <a:latin typeface="Arial" charset="0"/>
                    <a:ea typeface="Geneva" pitchFamily="68" charset="-128"/>
                    <a:cs typeface="+mn-cs"/>
                  </a:rPr>
                  <a:t>Strategies</a:t>
                </a:r>
              </a:p>
              <a:p>
                <a:pPr algn="ctr" eaLnBrk="0" hangingPunct="0">
                  <a:defRPr/>
                </a:pPr>
                <a:endParaRPr lang="en-US" sz="1600" b="1" dirty="0" smtClean="0">
                  <a:solidFill>
                    <a:srgbClr val="996600"/>
                  </a:solidFill>
                  <a:latin typeface="Arial" charset="0"/>
                  <a:ea typeface="Geneva" pitchFamily="68" charset="-128"/>
                  <a:cs typeface="+mn-cs"/>
                </a:endParaRPr>
              </a:p>
              <a:p>
                <a:pPr algn="ctr" eaLnBrk="0" hangingPunct="0">
                  <a:defRPr/>
                </a:pPr>
                <a:r>
                  <a:rPr lang="en-US" sz="1600" b="1" dirty="0" smtClean="0">
                    <a:solidFill>
                      <a:srgbClr val="996600"/>
                    </a:solidFill>
                    <a:latin typeface="Arial" charset="0"/>
                    <a:ea typeface="Geneva" pitchFamily="68" charset="-128"/>
                    <a:cs typeface="+mn-cs"/>
                  </a:rPr>
                  <a:t>Enrollment Infrastructure</a:t>
                </a:r>
              </a:p>
              <a:p>
                <a:pPr algn="ctr" eaLnBrk="0" hangingPunct="0">
                  <a:defRPr/>
                </a:pPr>
                <a:endParaRPr lang="en-US" sz="1600" b="1" dirty="0" smtClean="0">
                  <a:solidFill>
                    <a:srgbClr val="996600"/>
                  </a:solidFill>
                  <a:latin typeface="Arial" charset="0"/>
                  <a:ea typeface="Geneva" pitchFamily="68" charset="-128"/>
                  <a:cs typeface="+mn-cs"/>
                </a:endParaRPr>
              </a:p>
              <a:p>
                <a:pPr algn="ctr" eaLnBrk="0" hangingPunct="0">
                  <a:defRPr/>
                </a:pPr>
                <a:r>
                  <a:rPr lang="en-US" sz="1600" b="1" dirty="0" smtClean="0">
                    <a:solidFill>
                      <a:srgbClr val="996600"/>
                    </a:solidFill>
                    <a:latin typeface="Arial" charset="0"/>
                    <a:ea typeface="Geneva" pitchFamily="68" charset="-128"/>
                    <a:cs typeface="+mn-cs"/>
                  </a:rPr>
                  <a:t>Strategic Enrollment Goals</a:t>
                </a:r>
              </a:p>
              <a:p>
                <a:pPr algn="ctr" eaLnBrk="0" hangingPunct="0">
                  <a:defRPr/>
                </a:pPr>
                <a:endParaRPr lang="en-US" sz="1600" b="1" dirty="0" smtClean="0">
                  <a:solidFill>
                    <a:srgbClr val="996600"/>
                  </a:solidFill>
                  <a:latin typeface="Arial" charset="0"/>
                  <a:ea typeface="Geneva" pitchFamily="68" charset="-128"/>
                  <a:cs typeface="+mn-cs"/>
                </a:endParaRPr>
              </a:p>
              <a:p>
                <a:pPr algn="ctr" eaLnBrk="0" hangingPunct="0">
                  <a:defRPr/>
                </a:pPr>
                <a:r>
                  <a:rPr lang="en-US" sz="1600" b="1" dirty="0" smtClean="0">
                    <a:solidFill>
                      <a:srgbClr val="996600"/>
                    </a:solidFill>
                    <a:latin typeface="Arial" charset="0"/>
                    <a:ea typeface="Geneva" pitchFamily="68" charset="-128"/>
                    <a:cs typeface="+mn-cs"/>
                  </a:rPr>
                  <a:t>Data Collection and Analysis</a:t>
                </a:r>
              </a:p>
              <a:p>
                <a:pPr algn="ctr" eaLnBrk="0" hangingPunct="0">
                  <a:defRPr/>
                </a:pPr>
                <a:endParaRPr lang="en-US" sz="1600" b="1" dirty="0" smtClean="0">
                  <a:solidFill>
                    <a:srgbClr val="996600"/>
                  </a:solidFill>
                  <a:latin typeface="Arial" charset="0"/>
                  <a:ea typeface="Geneva" pitchFamily="68" charset="-128"/>
                  <a:cs typeface="+mn-cs"/>
                </a:endParaRPr>
              </a:p>
              <a:p>
                <a:pPr algn="ctr" eaLnBrk="0" hangingPunct="0">
                  <a:defRPr/>
                </a:pPr>
                <a:r>
                  <a:rPr lang="en-US" sz="1600" b="1" dirty="0" smtClean="0">
                    <a:solidFill>
                      <a:srgbClr val="996600"/>
                    </a:solidFill>
                    <a:latin typeface="Arial" charset="0"/>
                    <a:ea typeface="Geneva" pitchFamily="68" charset="-128"/>
                    <a:cs typeface="+mn-cs"/>
                  </a:rPr>
                  <a:t>Key Enrollment Indicators</a:t>
                </a:r>
              </a:p>
              <a:p>
                <a:pPr algn="ctr" eaLnBrk="0" hangingPunct="0">
                  <a:defRPr/>
                </a:pPr>
                <a:endParaRPr lang="en-US" sz="1600" b="1" dirty="0">
                  <a:solidFill>
                    <a:srgbClr val="996600"/>
                  </a:solidFill>
                  <a:latin typeface="Arial" charset="0"/>
                  <a:ea typeface="Geneva" pitchFamily="68" charset="-128"/>
                  <a:cs typeface="+mn-cs"/>
                </a:endParaRPr>
              </a:p>
              <a:p>
                <a:pPr algn="ctr" eaLnBrk="0" hangingPunct="0">
                  <a:defRPr/>
                </a:pPr>
                <a:r>
                  <a:rPr lang="en-US" sz="1600" b="1" dirty="0" smtClean="0">
                    <a:solidFill>
                      <a:srgbClr val="996600"/>
                    </a:solidFill>
                    <a:latin typeface="Arial" charset="0"/>
                    <a:ea typeface="Geneva" pitchFamily="68" charset="-128"/>
                    <a:cs typeface="+mn-cs"/>
                  </a:rPr>
                  <a:t>Institutional Strategic Plan</a:t>
                </a:r>
                <a:endParaRPr lang="en-US" sz="1600" b="1" dirty="0">
                  <a:solidFill>
                    <a:srgbClr val="996600"/>
                  </a:solidFill>
                  <a:latin typeface="Arial" charset="0"/>
                  <a:ea typeface="Geneva" pitchFamily="68" charset="-128"/>
                  <a:cs typeface="+mn-cs"/>
                </a:endParaRPr>
              </a:p>
            </p:txBody>
          </p:sp>
          <p:sp>
            <p:nvSpPr>
              <p:cNvPr id="16389" name="AutoShape 36"/>
              <p:cNvSpPr>
                <a:spLocks noChangeArrowheads="1"/>
              </p:cNvSpPr>
              <p:nvPr/>
            </p:nvSpPr>
            <p:spPr bwMode="auto">
              <a:xfrm>
                <a:off x="1711842" y="1513862"/>
                <a:ext cx="5794744" cy="4366255"/>
              </a:xfrm>
              <a:prstGeom prst="triangle">
                <a:avLst>
                  <a:gd name="adj" fmla="val 50000"/>
                </a:avLst>
              </a:prstGeom>
              <a:noFill/>
              <a:ln w="38100">
                <a:solidFill>
                  <a:srgbClr val="005BBB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buFont typeface="Arial" charset="0"/>
                  <a:buNone/>
                  <a:defRPr/>
                </a:pPr>
                <a:endParaRPr lang="en-US" dirty="0">
                  <a:latin typeface="Arial" charset="0"/>
                  <a:ea typeface="ヒラギノ角ゴ Pro W3" pitchFamily="1" charset="-128"/>
                  <a:cs typeface="+mn-cs"/>
                </a:endParaRPr>
              </a:p>
            </p:txBody>
          </p:sp>
          <p:sp>
            <p:nvSpPr>
              <p:cNvPr id="13325" name="Line 33"/>
              <p:cNvSpPr>
                <a:spLocks noChangeShapeType="1"/>
              </p:cNvSpPr>
              <p:nvPr/>
            </p:nvSpPr>
            <p:spPr bwMode="auto">
              <a:xfrm>
                <a:off x="3853075" y="2956737"/>
                <a:ext cx="1505588" cy="0"/>
              </a:xfrm>
              <a:prstGeom prst="line">
                <a:avLst/>
              </a:prstGeom>
              <a:noFill/>
              <a:ln w="0" cap="rnd">
                <a:solidFill>
                  <a:srgbClr val="005BBB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328" name="Line 35"/>
              <p:cNvSpPr>
                <a:spLocks noChangeShapeType="1"/>
              </p:cNvSpPr>
              <p:nvPr/>
            </p:nvSpPr>
            <p:spPr bwMode="auto">
              <a:xfrm flipV="1">
                <a:off x="3225141" y="3936808"/>
                <a:ext cx="2743200" cy="0"/>
              </a:xfrm>
              <a:prstGeom prst="line">
                <a:avLst/>
              </a:prstGeom>
              <a:noFill/>
              <a:ln w="0" cap="rnd">
                <a:solidFill>
                  <a:srgbClr val="005BBB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329" name="Line 39"/>
              <p:cNvSpPr>
                <a:spLocks noChangeShapeType="1"/>
              </p:cNvSpPr>
              <p:nvPr/>
            </p:nvSpPr>
            <p:spPr bwMode="auto">
              <a:xfrm>
                <a:off x="2557758" y="4916923"/>
                <a:ext cx="4114800" cy="0"/>
              </a:xfrm>
              <a:prstGeom prst="line">
                <a:avLst/>
              </a:prstGeom>
              <a:noFill/>
              <a:ln w="0" cap="rnd">
                <a:solidFill>
                  <a:srgbClr val="005BBB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330" name="Line 40"/>
              <p:cNvSpPr>
                <a:spLocks noChangeShapeType="1"/>
              </p:cNvSpPr>
              <p:nvPr/>
            </p:nvSpPr>
            <p:spPr bwMode="auto">
              <a:xfrm>
                <a:off x="2233633" y="5408867"/>
                <a:ext cx="4754880" cy="0"/>
              </a:xfrm>
              <a:prstGeom prst="line">
                <a:avLst/>
              </a:prstGeom>
              <a:noFill/>
              <a:ln w="0" cap="rnd">
                <a:solidFill>
                  <a:srgbClr val="005BBB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" name="Line 39"/>
              <p:cNvSpPr>
                <a:spLocks noChangeShapeType="1"/>
              </p:cNvSpPr>
              <p:nvPr/>
            </p:nvSpPr>
            <p:spPr bwMode="auto">
              <a:xfrm>
                <a:off x="2912185" y="4431345"/>
                <a:ext cx="3383280" cy="0"/>
              </a:xfrm>
              <a:prstGeom prst="line">
                <a:avLst/>
              </a:prstGeom>
              <a:noFill/>
              <a:ln w="0" cap="rnd">
                <a:solidFill>
                  <a:srgbClr val="005BBB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" name="Line 33"/>
              <p:cNvSpPr>
                <a:spLocks noChangeShapeType="1"/>
              </p:cNvSpPr>
              <p:nvPr/>
            </p:nvSpPr>
            <p:spPr bwMode="auto">
              <a:xfrm>
                <a:off x="3516357" y="3449395"/>
                <a:ext cx="2194560" cy="0"/>
              </a:xfrm>
              <a:prstGeom prst="line">
                <a:avLst/>
              </a:prstGeom>
              <a:noFill/>
              <a:ln w="0" cap="rnd">
                <a:solidFill>
                  <a:srgbClr val="005BBB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" name="Oval 1"/>
            <p:cNvSpPr/>
            <p:nvPr/>
          </p:nvSpPr>
          <p:spPr bwMode="auto">
            <a:xfrm>
              <a:off x="3409701" y="1135126"/>
              <a:ext cx="2374080" cy="1275907"/>
            </a:xfrm>
            <a:prstGeom prst="ellipse">
              <a:avLst/>
            </a:prstGeom>
            <a:solidFill>
              <a:srgbClr val="005BBB">
                <a:alpha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800" b="1" dirty="0">
                  <a:solidFill>
                    <a:schemeClr val="bg1"/>
                  </a:solidFill>
                  <a:latin typeface="Arial" pitchFamily="68" charset="0"/>
                  <a:ea typeface="Geneva" pitchFamily="68" charset="-128"/>
                  <a:cs typeface="Geneva" pitchFamily="68" charset="-128"/>
                </a:rPr>
                <a:t>Sustainable</a:t>
              </a:r>
            </a:p>
            <a:p>
              <a:pPr algn="ctr" eaLnBrk="0" hangingPunct="0"/>
              <a:r>
                <a:rPr lang="en-US" sz="1800" b="1" dirty="0">
                  <a:solidFill>
                    <a:schemeClr val="bg1"/>
                  </a:solidFill>
                  <a:latin typeface="Arial" pitchFamily="68" charset="0"/>
                  <a:ea typeface="Geneva" pitchFamily="68" charset="-128"/>
                  <a:cs typeface="Geneva" pitchFamily="68" charset="-128"/>
                </a:rPr>
                <a:t>Enrollment</a:t>
              </a:r>
            </a:p>
            <a:p>
              <a:pPr algn="ctr" eaLnBrk="0" hangingPunct="0"/>
              <a:r>
                <a:rPr lang="en-US" sz="1800" b="1" dirty="0">
                  <a:solidFill>
                    <a:schemeClr val="bg1"/>
                  </a:solidFill>
                  <a:latin typeface="Arial" pitchFamily="68" charset="0"/>
                  <a:ea typeface="Geneva" pitchFamily="68" charset="-128"/>
                  <a:cs typeface="Geneva" pitchFamily="68" charset="-128"/>
                </a:rPr>
                <a:t>Outcomes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251405" y="5721835"/>
            <a:ext cx="12546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Bontrager/Green</a:t>
            </a:r>
            <a:endParaRPr lang="en-US" sz="1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04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37952" y="280173"/>
            <a:ext cx="7439247" cy="511175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SEM Organizational Framework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1828784" y="2009635"/>
            <a:ext cx="5582090" cy="707886"/>
          </a:xfrm>
          <a:prstGeom prst="rect">
            <a:avLst/>
          </a:prstGeom>
          <a:solidFill>
            <a:srgbClr val="0070C0"/>
          </a:solidFill>
          <a:ln>
            <a:noFill/>
            <a:headEnd/>
            <a:tailEnd/>
          </a:ln>
          <a:effectLst>
            <a:outerShdw blurRad="63500" sx="102000" sy="102000" algn="ctr" rotWithShape="0">
              <a:srgbClr val="0070C0">
                <a:alpha val="40000"/>
              </a:srgb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solidFill>
                  <a:schemeClr val="bg1"/>
                </a:solidFill>
              </a:rPr>
              <a:t>SEM Steering Committee</a:t>
            </a:r>
          </a:p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Long-term enrollment </a:t>
            </a:r>
            <a:r>
              <a:rPr lang="en-US" sz="1100" dirty="0">
                <a:solidFill>
                  <a:schemeClr val="bg1"/>
                </a:solidFill>
              </a:rPr>
              <a:t>goals, </a:t>
            </a:r>
            <a:r>
              <a:rPr lang="en-US" sz="1100" dirty="0" smtClean="0">
                <a:solidFill>
                  <a:schemeClr val="bg1"/>
                </a:solidFill>
              </a:rPr>
              <a:t>securing the approval </a:t>
            </a:r>
            <a:r>
              <a:rPr lang="en-US" sz="1100" dirty="0">
                <a:solidFill>
                  <a:schemeClr val="bg1"/>
                </a:solidFill>
              </a:rPr>
              <a:t>of </a:t>
            </a:r>
            <a:r>
              <a:rPr lang="en-US" sz="1100" dirty="0" smtClean="0">
                <a:solidFill>
                  <a:schemeClr val="bg1"/>
                </a:solidFill>
              </a:rPr>
              <a:t>strategies through appropriate institutional channels, </a:t>
            </a:r>
            <a:r>
              <a:rPr lang="en-US" sz="1100" dirty="0">
                <a:solidFill>
                  <a:schemeClr val="bg1"/>
                </a:solidFill>
              </a:rPr>
              <a:t>communication with Executive </a:t>
            </a:r>
            <a:r>
              <a:rPr lang="en-US" sz="1100" dirty="0" smtClean="0">
                <a:solidFill>
                  <a:schemeClr val="bg1"/>
                </a:solidFill>
              </a:rPr>
              <a:t>Team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581835" y="3056674"/>
            <a:ext cx="3566160" cy="846386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srgbClr val="B47800">
                <a:alpha val="40000"/>
              </a:srgbClr>
            </a:outerShdw>
          </a:effectLst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chemeClr val="bg1"/>
                </a:solidFill>
              </a:rPr>
              <a:t>Recruitment Council</a:t>
            </a:r>
          </a:p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Develop </a:t>
            </a:r>
            <a:r>
              <a:rPr lang="en-US" sz="1100" dirty="0">
                <a:solidFill>
                  <a:schemeClr val="bg1"/>
                </a:solidFill>
              </a:rPr>
              <a:t>3-4 strategic goals for new student recruitment; review and approve sub-committee action plans; recommend to SEM Steering Committee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5062899" y="3056675"/>
            <a:ext cx="3566161" cy="82296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srgbClr val="B47800">
                <a:alpha val="40000"/>
              </a:srgbClr>
            </a:outerShdw>
          </a:effectLst>
          <a:extLst/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chemeClr val="bg1"/>
                </a:solidFill>
              </a:rPr>
              <a:t>Retention Council</a:t>
            </a:r>
          </a:p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Develop </a:t>
            </a:r>
            <a:r>
              <a:rPr lang="en-US" sz="1100" dirty="0">
                <a:solidFill>
                  <a:schemeClr val="bg1"/>
                </a:solidFill>
              </a:rPr>
              <a:t>3-4 strategic goals for retention and graduation; review and approve sub-committee action plans; recommend to SEM Steering </a:t>
            </a:r>
            <a:r>
              <a:rPr lang="en-US" sz="1100" dirty="0" smtClean="0">
                <a:solidFill>
                  <a:schemeClr val="bg1"/>
                </a:solidFill>
              </a:rPr>
              <a:t>Committee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2530534" y="5148773"/>
            <a:ext cx="4178596" cy="677108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srgbClr val="B47800">
                <a:alpha val="40000"/>
              </a:srgbClr>
            </a:outerShdw>
          </a:effectLst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chemeClr val="bg1"/>
                </a:solidFill>
              </a:rPr>
              <a:t>Data Team</a:t>
            </a:r>
          </a:p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Environment </a:t>
            </a:r>
            <a:r>
              <a:rPr lang="en-US" sz="1100" dirty="0">
                <a:solidFill>
                  <a:schemeClr val="bg1"/>
                </a:solidFill>
              </a:rPr>
              <a:t>scanning, student </a:t>
            </a:r>
            <a:r>
              <a:rPr lang="en-US" sz="1100" dirty="0" smtClean="0">
                <a:solidFill>
                  <a:schemeClr val="bg1"/>
                </a:solidFill>
              </a:rPr>
              <a:t>enrollment </a:t>
            </a:r>
            <a:r>
              <a:rPr lang="en-US" sz="1100" dirty="0">
                <a:solidFill>
                  <a:schemeClr val="bg1"/>
                </a:solidFill>
              </a:rPr>
              <a:t>behavior research, </a:t>
            </a:r>
            <a:r>
              <a:rPr lang="en-US" sz="1100" dirty="0" smtClean="0">
                <a:solidFill>
                  <a:schemeClr val="bg1"/>
                </a:solidFill>
              </a:rPr>
              <a:t>enrollment </a:t>
            </a:r>
            <a:r>
              <a:rPr lang="en-US" sz="1100" dirty="0">
                <a:solidFill>
                  <a:schemeClr val="bg1"/>
                </a:solidFill>
              </a:rPr>
              <a:t>models, provide data to councils as needed</a:t>
            </a: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946294" y="4211664"/>
            <a:ext cx="2651761" cy="646331"/>
          </a:xfrm>
          <a:prstGeom prst="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3-4 Sub-Committees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Action 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plans, time lines and metrics for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each 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strategic goal</a:t>
            </a:r>
          </a:p>
        </p:txBody>
      </p:sp>
      <p:sp>
        <p:nvSpPr>
          <p:cNvPr id="13326" name="Line 15"/>
          <p:cNvSpPr>
            <a:spLocks noChangeShapeType="1"/>
          </p:cNvSpPr>
          <p:nvPr/>
        </p:nvSpPr>
        <p:spPr bwMode="auto">
          <a:xfrm flipV="1">
            <a:off x="2318479" y="3888261"/>
            <a:ext cx="0" cy="324624"/>
          </a:xfrm>
          <a:prstGeom prst="line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900" dirty="0"/>
          </a:p>
        </p:txBody>
      </p:sp>
      <p:sp>
        <p:nvSpPr>
          <p:cNvPr id="13333" name="Line 22"/>
          <p:cNvSpPr>
            <a:spLocks noChangeShapeType="1"/>
          </p:cNvSpPr>
          <p:nvPr/>
        </p:nvSpPr>
        <p:spPr bwMode="auto">
          <a:xfrm flipV="1">
            <a:off x="4606941" y="2708895"/>
            <a:ext cx="0" cy="2439877"/>
          </a:xfrm>
          <a:prstGeom prst="line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900" dirty="0"/>
          </a:p>
        </p:txBody>
      </p:sp>
      <p:sp>
        <p:nvSpPr>
          <p:cNvPr id="13334" name="Line 23"/>
          <p:cNvSpPr>
            <a:spLocks noChangeShapeType="1"/>
          </p:cNvSpPr>
          <p:nvPr/>
        </p:nvSpPr>
        <p:spPr bwMode="auto">
          <a:xfrm flipH="1" flipV="1">
            <a:off x="3740724" y="3903059"/>
            <a:ext cx="866218" cy="1245713"/>
          </a:xfrm>
          <a:prstGeom prst="line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900" dirty="0"/>
          </a:p>
        </p:txBody>
      </p:sp>
      <p:sp>
        <p:nvSpPr>
          <p:cNvPr id="13335" name="Line 24"/>
          <p:cNvSpPr>
            <a:spLocks noChangeShapeType="1"/>
          </p:cNvSpPr>
          <p:nvPr/>
        </p:nvSpPr>
        <p:spPr bwMode="auto">
          <a:xfrm flipV="1">
            <a:off x="4606941" y="3878348"/>
            <a:ext cx="815846" cy="1270423"/>
          </a:xfrm>
          <a:prstGeom prst="line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900" dirty="0"/>
          </a:p>
        </p:txBody>
      </p:sp>
      <p:cxnSp>
        <p:nvCxnSpPr>
          <p:cNvPr id="3" name="Straight Connector 2"/>
          <p:cNvCxnSpPr>
            <a:endCxn id="13316" idx="0"/>
          </p:cNvCxnSpPr>
          <p:nvPr/>
        </p:nvCxnSpPr>
        <p:spPr bwMode="auto">
          <a:xfrm flipH="1">
            <a:off x="2364915" y="2708896"/>
            <a:ext cx="524281" cy="34777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6219825" y="2700269"/>
            <a:ext cx="489305" cy="35640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5512341" y="4212885"/>
            <a:ext cx="2651760" cy="646331"/>
          </a:xfrm>
          <a:prstGeom prst="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3-4 Sub-Committees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Action 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plans, time lines and metrics for </a:t>
            </a:r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each 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strategic goal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595889" y="1126915"/>
            <a:ext cx="6055743" cy="5386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  <a:headEnd/>
            <a:tailEnd/>
          </a:ln>
          <a:effectLst>
            <a:outerShdw blurRad="63500" sx="102000" sy="102000" algn="ctr" rotWithShape="0">
              <a:schemeClr val="tx1">
                <a:lumMod val="65000"/>
                <a:lumOff val="35000"/>
                <a:alpha val="40000"/>
              </a:scheme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Executive Team</a:t>
            </a:r>
            <a:endParaRPr lang="en-US" sz="1800" dirty="0">
              <a:solidFill>
                <a:schemeClr val="bg1"/>
              </a:solidFill>
            </a:endParaRPr>
          </a:p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Institutional strategic plan, approval and champions of strategic enrollment goals and initiatives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flipV="1">
            <a:off x="6738733" y="3878349"/>
            <a:ext cx="0" cy="324624"/>
          </a:xfrm>
          <a:prstGeom prst="line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900" dirty="0"/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 flipV="1">
            <a:off x="4616386" y="1665524"/>
            <a:ext cx="0" cy="324624"/>
          </a:xfrm>
          <a:prstGeom prst="line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900" dirty="0"/>
          </a:p>
        </p:txBody>
      </p:sp>
      <p:sp>
        <p:nvSpPr>
          <p:cNvPr id="18" name="TextBox 17"/>
          <p:cNvSpPr txBox="1"/>
          <p:nvPr/>
        </p:nvSpPr>
        <p:spPr>
          <a:xfrm>
            <a:off x="7411959" y="5795644"/>
            <a:ext cx="13609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Green/Bontrager</a:t>
            </a:r>
            <a:endParaRPr lang="en-US" sz="1000" i="1" dirty="0"/>
          </a:p>
        </p:txBody>
      </p:sp>
    </p:spTree>
    <p:extLst>
      <p:ext uri="{BB962C8B-B14F-4D97-AF65-F5344CB8AC3E}">
        <p14:creationId xmlns:p14="http://schemas.microsoft.com/office/powerpoint/2010/main" val="69862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 noChangeArrowheads="1"/>
          </p:cNvSpPr>
          <p:nvPr>
            <p:ph type="title"/>
          </p:nvPr>
        </p:nvSpPr>
        <p:spPr>
          <a:xfrm>
            <a:off x="781070" y="334782"/>
            <a:ext cx="8229298" cy="412253"/>
          </a:xfrm>
        </p:spPr>
        <p:txBody>
          <a:bodyPr/>
          <a:lstStyle/>
          <a:p>
            <a:r>
              <a:rPr lang="en-US" sz="3200" dirty="0">
                <a:latin typeface="Calibri" charset="0"/>
                <a:cs typeface="Calibri" charset="0"/>
              </a:rPr>
              <a:t>SEM Process Framework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50451" y="894668"/>
            <a:ext cx="7990313" cy="4715424"/>
            <a:chOff x="422167" y="894667"/>
            <a:chExt cx="7990313" cy="5014717"/>
          </a:xfrm>
        </p:grpSpPr>
        <p:sp>
          <p:nvSpPr>
            <p:cNvPr id="13345" name="Text Box 49"/>
            <p:cNvSpPr txBox="1">
              <a:spLocks noChangeArrowheads="1"/>
            </p:cNvSpPr>
            <p:nvPr/>
          </p:nvSpPr>
          <p:spPr bwMode="auto">
            <a:xfrm rot="16200000">
              <a:off x="-195338" y="4255877"/>
              <a:ext cx="1512001" cy="276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2" tIns="45716" rIns="91432" bIns="45716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charset="0"/>
                  <a:cs typeface="Calibri" charset="0"/>
                </a:rPr>
                <a:t>New or revised goals</a:t>
              </a:r>
            </a:p>
          </p:txBody>
        </p:sp>
        <p:sp>
          <p:nvSpPr>
            <p:cNvPr id="13314" name="Rectangle 5"/>
            <p:cNvSpPr>
              <a:spLocks noChangeArrowheads="1"/>
            </p:cNvSpPr>
            <p:nvPr/>
          </p:nvSpPr>
          <p:spPr bwMode="auto">
            <a:xfrm>
              <a:off x="1005840" y="1976421"/>
              <a:ext cx="3657600" cy="640080"/>
            </a:xfrm>
            <a:prstGeom prst="rect">
              <a:avLst/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32" tIns="45716" rIns="91432" bIns="45716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latin typeface="Calibri" charset="0"/>
                  <a:cs typeface="Calibri" charset="0"/>
                </a:rPr>
                <a:t>Data gathering and assessment</a:t>
              </a:r>
              <a:r>
                <a:rPr lang="en-US" sz="1200" dirty="0" smtClean="0">
                  <a:solidFill>
                    <a:schemeClr val="bg1"/>
                  </a:solidFill>
                  <a:latin typeface="Calibri" charset="0"/>
                  <a:cs typeface="Calibri" charset="0"/>
                </a:rPr>
                <a:t>: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  <a:latin typeface="Calibri" charset="0"/>
                  <a:cs typeface="Calibri" charset="0"/>
                </a:rPr>
                <a:t>Internal culture/ environment, student enrollment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  <a:latin typeface="Calibri" charset="0"/>
                  <a:cs typeface="Calibri" charset="0"/>
                </a:rPr>
                <a:t>behaviors and scan of external environment</a:t>
              </a:r>
              <a:endParaRPr lang="en-US" sz="1200" dirty="0">
                <a:solidFill>
                  <a:schemeClr val="bg1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13315" name="Text Box 7"/>
            <p:cNvSpPr txBox="1">
              <a:spLocks noChangeArrowheads="1"/>
            </p:cNvSpPr>
            <p:nvPr/>
          </p:nvSpPr>
          <p:spPr bwMode="auto">
            <a:xfrm>
              <a:off x="2160575" y="908435"/>
              <a:ext cx="1321442" cy="338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32" tIns="45716" rIns="91432" bIns="45716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b="1" dirty="0">
                  <a:solidFill>
                    <a:srgbClr val="0070C0"/>
                  </a:solidFill>
                  <a:latin typeface="Calibri" charset="0"/>
                  <a:cs typeface="Calibri" charset="0"/>
                </a:rPr>
                <a:t>Process steps</a:t>
              </a:r>
            </a:p>
          </p:txBody>
        </p:sp>
        <p:sp>
          <p:nvSpPr>
            <p:cNvPr id="13316" name="Text Box 8"/>
            <p:cNvSpPr txBox="1">
              <a:spLocks noChangeArrowheads="1"/>
            </p:cNvSpPr>
            <p:nvPr/>
          </p:nvSpPr>
          <p:spPr bwMode="auto">
            <a:xfrm>
              <a:off x="6323990" y="894667"/>
              <a:ext cx="1362685" cy="338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32" tIns="45716" rIns="91432" bIns="45716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b="1" dirty="0">
                  <a:solidFill>
                    <a:srgbClr val="B47800"/>
                  </a:solidFill>
                  <a:latin typeface="Calibri" charset="0"/>
                  <a:cs typeface="Calibri" charset="0"/>
                </a:rPr>
                <a:t>Performed by</a:t>
              </a:r>
            </a:p>
          </p:txBody>
        </p:sp>
        <p:sp>
          <p:nvSpPr>
            <p:cNvPr id="13317" name="Rectangle 9"/>
            <p:cNvSpPr>
              <a:spLocks noChangeArrowheads="1"/>
            </p:cNvSpPr>
            <p:nvPr/>
          </p:nvSpPr>
          <p:spPr bwMode="auto">
            <a:xfrm>
              <a:off x="5669280" y="2082679"/>
              <a:ext cx="2743200" cy="453950"/>
            </a:xfrm>
            <a:prstGeom prst="rect">
              <a:avLst/>
            </a:prstGeom>
            <a:solidFill>
              <a:srgbClr val="9966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32" tIns="45716" rIns="91432" bIns="45716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Calibri" charset="0"/>
                  <a:cs typeface="Calibri" charset="0"/>
                </a:rPr>
                <a:t>Smaller group of staff and faculty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Calibri" charset="0"/>
                  <a:cs typeface="Calibri" charset="0"/>
                </a:rPr>
                <a:t>adept </a:t>
              </a:r>
              <a:r>
                <a:rPr lang="en-US" sz="1200" dirty="0" smtClean="0">
                  <a:solidFill>
                    <a:schemeClr val="bg1"/>
                  </a:solidFill>
                  <a:latin typeface="Calibri" charset="0"/>
                  <a:cs typeface="Calibri" charset="0"/>
                </a:rPr>
                <a:t>at </a:t>
              </a:r>
              <a:r>
                <a:rPr lang="en-US" sz="1200" dirty="0">
                  <a:solidFill>
                    <a:schemeClr val="bg1"/>
                  </a:solidFill>
                  <a:latin typeface="Calibri" charset="0"/>
                  <a:cs typeface="Calibri" charset="0"/>
                </a:rPr>
                <a:t>economics and data use</a:t>
              </a:r>
            </a:p>
          </p:txBody>
        </p:sp>
        <p:sp>
          <p:nvSpPr>
            <p:cNvPr id="13318" name="Rectangle 11"/>
            <p:cNvSpPr>
              <a:spLocks noChangeArrowheads="1"/>
            </p:cNvSpPr>
            <p:nvPr/>
          </p:nvSpPr>
          <p:spPr bwMode="auto">
            <a:xfrm>
              <a:off x="1005840" y="2835403"/>
              <a:ext cx="3657600" cy="640080"/>
            </a:xfrm>
            <a:prstGeom prst="rect">
              <a:avLst/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32" tIns="45716" rIns="91432" bIns="45716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Calibri" charset="0"/>
                  <a:cs typeface="Calibri" charset="0"/>
                </a:rPr>
                <a:t>Use </a:t>
              </a:r>
              <a:r>
                <a:rPr lang="en-US" sz="1200" dirty="0" smtClean="0">
                  <a:solidFill>
                    <a:schemeClr val="bg1"/>
                  </a:solidFill>
                  <a:latin typeface="Calibri" charset="0"/>
                  <a:cs typeface="Calibri" charset="0"/>
                </a:rPr>
                <a:t>data results </a:t>
              </a:r>
              <a:r>
                <a:rPr lang="en-US" sz="1200" dirty="0">
                  <a:solidFill>
                    <a:schemeClr val="bg1"/>
                  </a:solidFill>
                  <a:latin typeface="Calibri" charset="0"/>
                  <a:cs typeface="Calibri" charset="0"/>
                </a:rPr>
                <a:t>to </a:t>
              </a:r>
              <a:r>
                <a:rPr lang="en-US" sz="1200" b="1" dirty="0">
                  <a:solidFill>
                    <a:schemeClr val="bg1"/>
                  </a:solidFill>
                  <a:latin typeface="Calibri" charset="0"/>
                  <a:cs typeface="Calibri" charset="0"/>
                </a:rPr>
                <a:t>establish</a:t>
              </a: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Calibri" charset="0"/>
                  <a:cs typeface="Calibri" charset="0"/>
                </a:rPr>
                <a:t> focused goals </a:t>
              </a:r>
              <a:r>
                <a:rPr lang="en-US" sz="1200" dirty="0">
                  <a:solidFill>
                    <a:schemeClr val="bg1"/>
                  </a:solidFill>
                  <a:latin typeface="Calibri" charset="0"/>
                  <a:cs typeface="Calibri" charset="0"/>
                </a:rPr>
                <a:t>each for recruitment, retention,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Calibri" charset="0"/>
                  <a:cs typeface="Calibri" charset="0"/>
                </a:rPr>
                <a:t>service, etc., and </a:t>
              </a:r>
              <a:r>
                <a:rPr lang="en-US" sz="1200" dirty="0" smtClean="0">
                  <a:solidFill>
                    <a:schemeClr val="bg1"/>
                  </a:solidFill>
                  <a:latin typeface="Calibri" charset="0"/>
                  <a:cs typeface="Calibri" charset="0"/>
                </a:rPr>
                <a:t>enrollment </a:t>
              </a:r>
              <a:r>
                <a:rPr lang="en-US" sz="1200" dirty="0">
                  <a:solidFill>
                    <a:schemeClr val="bg1"/>
                  </a:solidFill>
                  <a:latin typeface="Calibri" charset="0"/>
                  <a:cs typeface="Calibri" charset="0"/>
                </a:rPr>
                <a:t>projection models</a:t>
              </a:r>
            </a:p>
          </p:txBody>
        </p:sp>
        <p:sp>
          <p:nvSpPr>
            <p:cNvPr id="13319" name="Rectangle 12"/>
            <p:cNvSpPr>
              <a:spLocks noChangeArrowheads="1"/>
            </p:cNvSpPr>
            <p:nvPr/>
          </p:nvSpPr>
          <p:spPr bwMode="auto">
            <a:xfrm>
              <a:off x="5669280" y="2863443"/>
              <a:ext cx="2743200" cy="640080"/>
            </a:xfrm>
            <a:prstGeom prst="rect">
              <a:avLst/>
            </a:prstGeom>
            <a:solidFill>
              <a:srgbClr val="9966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32" tIns="45716" rIns="91432" bIns="45716" anchor="ctr">
              <a:normAutofit lnSpcReduction="10000"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  <a:latin typeface="Calibri" charset="0"/>
                  <a:cs typeface="Calibri" charset="0"/>
                </a:rPr>
                <a:t>Goals recommended by SEM Recruitment</a:t>
              </a:r>
              <a:endParaRPr lang="en-US" sz="1200" dirty="0">
                <a:solidFill>
                  <a:schemeClr val="bg1"/>
                </a:solidFill>
                <a:latin typeface="Calibri" charset="0"/>
                <a:cs typeface="Calibri" charset="0"/>
              </a:endParaRP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  <a:latin typeface="Calibri" charset="0"/>
                  <a:cs typeface="Calibri" charset="0"/>
                </a:rPr>
                <a:t>and Retention Councils; models developed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  <a:latin typeface="Calibri" charset="0"/>
                  <a:cs typeface="Calibri" charset="0"/>
                </a:rPr>
                <a:t>by Data Team</a:t>
              </a:r>
              <a:endParaRPr lang="en-US" sz="1200" dirty="0">
                <a:solidFill>
                  <a:schemeClr val="bg1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13320" name="Rectangle 13"/>
            <p:cNvSpPr>
              <a:spLocks noChangeArrowheads="1"/>
            </p:cNvSpPr>
            <p:nvPr/>
          </p:nvSpPr>
          <p:spPr bwMode="auto">
            <a:xfrm>
              <a:off x="1005840" y="3696064"/>
              <a:ext cx="3657600" cy="457200"/>
            </a:xfrm>
            <a:prstGeom prst="rect">
              <a:avLst/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91432" tIns="45716" rIns="91432" bIns="45716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latin typeface="Calibri" charset="0"/>
                  <a:cs typeface="Calibri" charset="0"/>
                </a:rPr>
                <a:t>Approve strategic </a:t>
              </a:r>
              <a:r>
                <a:rPr lang="en-US" sz="1200" b="1" dirty="0">
                  <a:solidFill>
                    <a:schemeClr val="bg1"/>
                  </a:solidFill>
                  <a:latin typeface="Calibri" charset="0"/>
                  <a:cs typeface="Calibri" charset="0"/>
                </a:rPr>
                <a:t>goals </a:t>
              </a:r>
              <a:r>
                <a:rPr lang="en-US" sz="1200" dirty="0" smtClean="0">
                  <a:solidFill>
                    <a:schemeClr val="bg1"/>
                  </a:solidFill>
                  <a:latin typeface="Calibri" charset="0"/>
                  <a:cs typeface="Calibri" charset="0"/>
                </a:rPr>
                <a:t>and enrollment </a:t>
              </a:r>
              <a:r>
                <a:rPr lang="en-US" sz="1200" dirty="0">
                  <a:solidFill>
                    <a:schemeClr val="bg1"/>
                  </a:solidFill>
                  <a:latin typeface="Calibri" charset="0"/>
                  <a:cs typeface="Calibri" charset="0"/>
                </a:rPr>
                <a:t>projection models</a:t>
              </a:r>
              <a:endParaRPr lang="en-US" sz="1100" dirty="0">
                <a:solidFill>
                  <a:schemeClr val="bg1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13321" name="Rectangle 14"/>
            <p:cNvSpPr>
              <a:spLocks noChangeArrowheads="1"/>
            </p:cNvSpPr>
            <p:nvPr/>
          </p:nvSpPr>
          <p:spPr bwMode="auto">
            <a:xfrm>
              <a:off x="5669280" y="3743688"/>
              <a:ext cx="2743200" cy="409575"/>
            </a:xfrm>
            <a:prstGeom prst="rect">
              <a:avLst/>
            </a:prstGeom>
            <a:solidFill>
              <a:srgbClr val="9966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32" tIns="45716" rIns="91432" bIns="45716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Calibri" charset="0"/>
                  <a:cs typeface="Calibri" charset="0"/>
                </a:rPr>
                <a:t>Executive </a:t>
              </a:r>
              <a:r>
                <a:rPr lang="en-US" sz="1200" dirty="0" smtClean="0">
                  <a:solidFill>
                    <a:schemeClr val="bg1"/>
                  </a:solidFill>
                  <a:latin typeface="Calibri" charset="0"/>
                  <a:cs typeface="Calibri" charset="0"/>
                </a:rPr>
                <a:t> Team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  <a:latin typeface="Calibri" charset="0"/>
                  <a:cs typeface="Calibri" charset="0"/>
                </a:rPr>
                <a:t>SEM Steering Committee</a:t>
              </a:r>
              <a:endParaRPr lang="en-US" sz="1200" dirty="0">
                <a:solidFill>
                  <a:schemeClr val="bg1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13322" name="Rectangle 15"/>
            <p:cNvSpPr>
              <a:spLocks noChangeArrowheads="1"/>
            </p:cNvSpPr>
            <p:nvPr/>
          </p:nvSpPr>
          <p:spPr bwMode="auto">
            <a:xfrm>
              <a:off x="1005840" y="4372056"/>
              <a:ext cx="3657600" cy="320040"/>
            </a:xfrm>
            <a:prstGeom prst="rect">
              <a:avLst/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91432" tIns="45716" rIns="91432" bIns="45716" anchor="ctr"/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  <a:latin typeface="Calibri" charset="0"/>
                  <a:cs typeface="Calibri" charset="0"/>
                </a:rPr>
                <a:t>Develop </a:t>
              </a:r>
              <a:r>
                <a:rPr lang="en-US" sz="1200" b="1" dirty="0" smtClean="0">
                  <a:solidFill>
                    <a:schemeClr val="bg1"/>
                  </a:solidFill>
                  <a:latin typeface="Calibri" charset="0"/>
                  <a:cs typeface="Calibri" charset="0"/>
                </a:rPr>
                <a:t>action </a:t>
              </a:r>
              <a:r>
                <a:rPr lang="en-US" sz="1200" b="1" dirty="0">
                  <a:solidFill>
                    <a:schemeClr val="bg1"/>
                  </a:solidFill>
                  <a:latin typeface="Calibri" charset="0"/>
                  <a:cs typeface="Calibri" charset="0"/>
                </a:rPr>
                <a:t>steps, </a:t>
              </a:r>
              <a:r>
                <a:rPr lang="en-US" sz="1200" b="1" dirty="0" smtClean="0">
                  <a:solidFill>
                    <a:schemeClr val="bg1"/>
                  </a:solidFill>
                  <a:latin typeface="Calibri" charset="0"/>
                  <a:cs typeface="Calibri" charset="0"/>
                </a:rPr>
                <a:t>accountability, and </a:t>
              </a:r>
              <a:r>
                <a:rPr lang="en-US" sz="1200" b="1" dirty="0">
                  <a:solidFill>
                    <a:schemeClr val="bg1"/>
                  </a:solidFill>
                  <a:latin typeface="Calibri" charset="0"/>
                  <a:cs typeface="Calibri" charset="0"/>
                </a:rPr>
                <a:t>metrics</a:t>
              </a:r>
              <a:endParaRPr lang="en-US" sz="1100" b="1" dirty="0">
                <a:solidFill>
                  <a:schemeClr val="bg1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13323" name="Rectangle 16"/>
            <p:cNvSpPr>
              <a:spLocks noChangeArrowheads="1"/>
            </p:cNvSpPr>
            <p:nvPr/>
          </p:nvSpPr>
          <p:spPr bwMode="auto">
            <a:xfrm>
              <a:off x="5669280" y="4343480"/>
              <a:ext cx="2743200" cy="320040"/>
            </a:xfrm>
            <a:prstGeom prst="rect">
              <a:avLst/>
            </a:prstGeom>
            <a:solidFill>
              <a:srgbClr val="9966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32" tIns="45716" rIns="91432" bIns="45716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Calibri" charset="0"/>
                  <a:cs typeface="Calibri" charset="0"/>
                </a:rPr>
                <a:t>SEM c</a:t>
              </a:r>
              <a:r>
                <a:rPr lang="en-US" sz="1200" dirty="0" smtClean="0">
                  <a:solidFill>
                    <a:schemeClr val="bg1"/>
                  </a:solidFill>
                  <a:latin typeface="Calibri" charset="0"/>
                  <a:cs typeface="Calibri" charset="0"/>
                </a:rPr>
                <a:t>ouncils and sub-committees</a:t>
              </a:r>
              <a:endParaRPr lang="en-US" sz="1200" dirty="0">
                <a:solidFill>
                  <a:schemeClr val="bg1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13324" name="Rectangle 17"/>
            <p:cNvSpPr>
              <a:spLocks noChangeArrowheads="1"/>
            </p:cNvSpPr>
            <p:nvPr/>
          </p:nvSpPr>
          <p:spPr bwMode="auto">
            <a:xfrm>
              <a:off x="1005840" y="4907358"/>
              <a:ext cx="3657600" cy="320040"/>
            </a:xfrm>
            <a:prstGeom prst="rect">
              <a:avLst/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32" tIns="45716" rIns="91432" bIns="45716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latin typeface="Calibri" charset="0"/>
                  <a:cs typeface="Calibri" charset="0"/>
                </a:rPr>
                <a:t>Implement </a:t>
              </a:r>
              <a:r>
                <a:rPr lang="en-US" sz="1200" dirty="0" smtClean="0">
                  <a:solidFill>
                    <a:schemeClr val="bg1"/>
                  </a:solidFill>
                  <a:latin typeface="Calibri" charset="0"/>
                  <a:cs typeface="Calibri" charset="0"/>
                </a:rPr>
                <a:t>action </a:t>
              </a:r>
              <a:r>
                <a:rPr lang="en-US" sz="1200" dirty="0">
                  <a:solidFill>
                    <a:schemeClr val="bg1"/>
                  </a:solidFill>
                  <a:latin typeface="Calibri" charset="0"/>
                  <a:cs typeface="Calibri" charset="0"/>
                </a:rPr>
                <a:t>steps</a:t>
              </a:r>
              <a:endParaRPr lang="en-US" sz="1100" dirty="0">
                <a:solidFill>
                  <a:schemeClr val="bg1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13325" name="Rectangle 18"/>
            <p:cNvSpPr>
              <a:spLocks noChangeArrowheads="1"/>
            </p:cNvSpPr>
            <p:nvPr/>
          </p:nvSpPr>
          <p:spPr bwMode="auto">
            <a:xfrm>
              <a:off x="5669280" y="4840683"/>
              <a:ext cx="2743200" cy="457200"/>
            </a:xfrm>
            <a:prstGeom prst="rect">
              <a:avLst/>
            </a:prstGeom>
            <a:solidFill>
              <a:srgbClr val="9966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32" tIns="45716" rIns="91432" bIns="45716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Calibri" charset="0"/>
                  <a:cs typeface="Calibri" charset="0"/>
                </a:rPr>
                <a:t>Appropriate staff and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Calibri" charset="0"/>
                  <a:cs typeface="Calibri" charset="0"/>
                </a:rPr>
                <a:t>faculty departments</a:t>
              </a:r>
            </a:p>
          </p:txBody>
        </p:sp>
        <p:sp>
          <p:nvSpPr>
            <p:cNvPr id="13326" name="Rectangle 19"/>
            <p:cNvSpPr>
              <a:spLocks noChangeArrowheads="1"/>
            </p:cNvSpPr>
            <p:nvPr/>
          </p:nvSpPr>
          <p:spPr bwMode="auto">
            <a:xfrm>
              <a:off x="1005840" y="5442660"/>
              <a:ext cx="3657600" cy="458149"/>
            </a:xfrm>
            <a:prstGeom prst="rect">
              <a:avLst/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32" tIns="45716" rIns="91432" bIns="45716"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Calibri" charset="0"/>
                  <a:cs typeface="Calibri" charset="0"/>
                </a:rPr>
                <a:t>Monitor </a:t>
              </a:r>
              <a:r>
                <a:rPr lang="en-US" sz="1200" b="1" dirty="0" smtClean="0">
                  <a:solidFill>
                    <a:schemeClr val="bg1"/>
                  </a:solidFill>
                  <a:latin typeface="Calibri" charset="0"/>
                  <a:cs typeface="Calibri" charset="0"/>
                </a:rPr>
                <a:t>progress</a:t>
              </a:r>
              <a:r>
                <a:rPr lang="en-US" sz="1200" dirty="0" smtClean="0">
                  <a:solidFill>
                    <a:schemeClr val="bg1"/>
                  </a:solidFill>
                  <a:latin typeface="Calibri" charset="0"/>
                  <a:cs typeface="Calibri" charset="0"/>
                </a:rPr>
                <a:t>,</a:t>
              </a:r>
            </a:p>
            <a:p>
              <a:pPr lvl="0" algn="ctr"/>
              <a:r>
                <a:rPr lang="en-US" sz="1200" dirty="0">
                  <a:solidFill>
                    <a:schemeClr val="bg1"/>
                  </a:solidFill>
                  <a:latin typeface="Calibri" charset="0"/>
                  <a:cs typeface="Calibri" charset="0"/>
                </a:rPr>
                <a:t>Report results to campus and executive </a:t>
              </a:r>
              <a:r>
                <a:rPr lang="en-US" sz="1200" dirty="0" smtClean="0">
                  <a:solidFill>
                    <a:schemeClr val="bg1"/>
                  </a:solidFill>
                  <a:latin typeface="Calibri" charset="0"/>
                  <a:cs typeface="Calibri" charset="0"/>
                </a:rPr>
                <a:t>leadership</a:t>
              </a:r>
              <a:endParaRPr lang="en-US" sz="1100" dirty="0">
                <a:solidFill>
                  <a:schemeClr val="bg1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13327" name="Rectangle 20"/>
            <p:cNvSpPr>
              <a:spLocks noChangeArrowheads="1"/>
            </p:cNvSpPr>
            <p:nvPr/>
          </p:nvSpPr>
          <p:spPr bwMode="auto">
            <a:xfrm>
              <a:off x="5633732" y="5452184"/>
              <a:ext cx="2743200" cy="457200"/>
            </a:xfrm>
            <a:prstGeom prst="rect">
              <a:avLst/>
            </a:prstGeom>
            <a:solidFill>
              <a:srgbClr val="9966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32" tIns="45716" rIns="91432" bIns="45716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Calibri" charset="0"/>
                  <a:cs typeface="Calibri" charset="0"/>
                </a:rPr>
                <a:t>SEM Steering </a:t>
              </a:r>
              <a:r>
                <a:rPr lang="en-US" sz="1200" dirty="0" smtClean="0">
                  <a:solidFill>
                    <a:schemeClr val="bg1"/>
                  </a:solidFill>
                  <a:latin typeface="Calibri" charset="0"/>
                  <a:cs typeface="Calibri" charset="0"/>
                </a:rPr>
                <a:t>Committee</a:t>
              </a:r>
              <a:endParaRPr lang="en-US" sz="1200" dirty="0">
                <a:solidFill>
                  <a:schemeClr val="bg1"/>
                </a:solidFill>
                <a:latin typeface="Calibri" charset="0"/>
                <a:cs typeface="Calibri" charset="0"/>
              </a:endParaRP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Calibri" charset="0"/>
                  <a:cs typeface="Calibri" charset="0"/>
                </a:rPr>
                <a:t>Chief </a:t>
              </a:r>
              <a:r>
                <a:rPr lang="en-US" sz="1200" dirty="0" smtClean="0">
                  <a:solidFill>
                    <a:schemeClr val="bg1"/>
                  </a:solidFill>
                  <a:latin typeface="Calibri" charset="0"/>
                  <a:cs typeface="Calibri" charset="0"/>
                </a:rPr>
                <a:t>Enrollment </a:t>
              </a:r>
              <a:r>
                <a:rPr lang="en-US" sz="1200" dirty="0">
                  <a:solidFill>
                    <a:schemeClr val="bg1"/>
                  </a:solidFill>
                  <a:latin typeface="Calibri" charset="0"/>
                  <a:cs typeface="Calibri" charset="0"/>
                </a:rPr>
                <a:t>Officer</a:t>
              </a:r>
            </a:p>
          </p:txBody>
        </p:sp>
        <p:sp>
          <p:nvSpPr>
            <p:cNvPr id="13330" name="Line 23"/>
            <p:cNvSpPr>
              <a:spLocks noChangeShapeType="1"/>
            </p:cNvSpPr>
            <p:nvPr/>
          </p:nvSpPr>
          <p:spPr bwMode="auto">
            <a:xfrm>
              <a:off x="2834640" y="2641403"/>
              <a:ext cx="0" cy="18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1432" tIns="45716" rIns="91432" bIns="45716"/>
            <a:lstStyle/>
            <a:p>
              <a:endParaRPr lang="en-US" dirty="0"/>
            </a:p>
          </p:txBody>
        </p:sp>
        <p:sp>
          <p:nvSpPr>
            <p:cNvPr id="13331" name="Line 24"/>
            <p:cNvSpPr>
              <a:spLocks noChangeShapeType="1"/>
            </p:cNvSpPr>
            <p:nvPr/>
          </p:nvSpPr>
          <p:spPr bwMode="auto">
            <a:xfrm>
              <a:off x="2834640" y="3503522"/>
              <a:ext cx="0" cy="18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1432" tIns="45716" rIns="91432" bIns="45716"/>
            <a:lstStyle/>
            <a:p>
              <a:endParaRPr lang="en-US" dirty="0"/>
            </a:p>
          </p:txBody>
        </p:sp>
        <p:sp>
          <p:nvSpPr>
            <p:cNvPr id="13332" name="Line 25"/>
            <p:cNvSpPr>
              <a:spLocks noChangeShapeType="1"/>
            </p:cNvSpPr>
            <p:nvPr/>
          </p:nvSpPr>
          <p:spPr bwMode="auto">
            <a:xfrm>
              <a:off x="2834640" y="4179512"/>
              <a:ext cx="0" cy="18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1432" tIns="45716" rIns="91432" bIns="45716"/>
            <a:lstStyle/>
            <a:p>
              <a:endParaRPr lang="en-US" dirty="0"/>
            </a:p>
          </p:txBody>
        </p:sp>
        <p:sp>
          <p:nvSpPr>
            <p:cNvPr id="13333" name="Line 26"/>
            <p:cNvSpPr>
              <a:spLocks noChangeShapeType="1"/>
            </p:cNvSpPr>
            <p:nvPr/>
          </p:nvSpPr>
          <p:spPr bwMode="auto">
            <a:xfrm>
              <a:off x="2834640" y="4712628"/>
              <a:ext cx="1310" cy="18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1432" tIns="45716" rIns="91432" bIns="45716"/>
            <a:lstStyle/>
            <a:p>
              <a:endParaRPr lang="en-US" dirty="0"/>
            </a:p>
          </p:txBody>
        </p:sp>
        <p:sp>
          <p:nvSpPr>
            <p:cNvPr id="13334" name="Line 27"/>
            <p:cNvSpPr>
              <a:spLocks noChangeShapeType="1"/>
            </p:cNvSpPr>
            <p:nvPr/>
          </p:nvSpPr>
          <p:spPr bwMode="auto">
            <a:xfrm>
              <a:off x="2834640" y="5247930"/>
              <a:ext cx="0" cy="18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1432" tIns="45716" rIns="91432" bIns="45716"/>
            <a:lstStyle/>
            <a:p>
              <a:endParaRPr lang="en-US" dirty="0"/>
            </a:p>
          </p:txBody>
        </p:sp>
        <p:grpSp>
          <p:nvGrpSpPr>
            <p:cNvPr id="13336" name="Group 35"/>
            <p:cNvGrpSpPr>
              <a:grpSpLocks/>
            </p:cNvGrpSpPr>
            <p:nvPr/>
          </p:nvGrpSpPr>
          <p:grpSpPr bwMode="auto">
            <a:xfrm>
              <a:off x="4669978" y="2305984"/>
              <a:ext cx="199220" cy="776393"/>
              <a:chOff x="3312" y="864"/>
              <a:chExt cx="144" cy="576"/>
            </a:xfrm>
          </p:grpSpPr>
          <p:sp>
            <p:nvSpPr>
              <p:cNvPr id="13369" name="Line 31"/>
              <p:cNvSpPr>
                <a:spLocks noChangeShapeType="1"/>
              </p:cNvSpPr>
              <p:nvPr/>
            </p:nvSpPr>
            <p:spPr bwMode="auto">
              <a:xfrm>
                <a:off x="3312" y="144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70" name="Line 32"/>
              <p:cNvSpPr>
                <a:spLocks noChangeShapeType="1"/>
              </p:cNvSpPr>
              <p:nvPr/>
            </p:nvSpPr>
            <p:spPr bwMode="auto">
              <a:xfrm flipV="1">
                <a:off x="3456" y="864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71" name="Line 33"/>
              <p:cNvSpPr>
                <a:spLocks noChangeShapeType="1"/>
              </p:cNvSpPr>
              <p:nvPr/>
            </p:nvSpPr>
            <p:spPr bwMode="auto">
              <a:xfrm flipH="1">
                <a:off x="3312" y="86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3337" name="Text Box 34"/>
            <p:cNvSpPr txBox="1">
              <a:spLocks noChangeArrowheads="1"/>
            </p:cNvSpPr>
            <p:nvPr/>
          </p:nvSpPr>
          <p:spPr bwMode="auto">
            <a:xfrm rot="5400000" flipH="1">
              <a:off x="4520514" y="2359695"/>
              <a:ext cx="1405348" cy="430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32" tIns="45716" rIns="91432" bIns="45716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charset="0"/>
                  <a:cs typeface="Calibri" charset="0"/>
                </a:rPr>
                <a:t>Additional requests, clarifying questions</a:t>
              </a:r>
            </a:p>
          </p:txBody>
        </p:sp>
        <p:grpSp>
          <p:nvGrpSpPr>
            <p:cNvPr id="13338" name="Group 36"/>
            <p:cNvGrpSpPr>
              <a:grpSpLocks/>
            </p:cNvGrpSpPr>
            <p:nvPr/>
          </p:nvGrpSpPr>
          <p:grpSpPr bwMode="auto">
            <a:xfrm>
              <a:off x="4669977" y="3257550"/>
              <a:ext cx="223721" cy="680871"/>
              <a:chOff x="3312" y="864"/>
              <a:chExt cx="144" cy="576"/>
            </a:xfrm>
          </p:grpSpPr>
          <p:sp>
            <p:nvSpPr>
              <p:cNvPr id="13366" name="Line 37"/>
              <p:cNvSpPr>
                <a:spLocks noChangeShapeType="1"/>
              </p:cNvSpPr>
              <p:nvPr/>
            </p:nvSpPr>
            <p:spPr bwMode="auto">
              <a:xfrm>
                <a:off x="3312" y="1440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67" name="Line 38"/>
              <p:cNvSpPr>
                <a:spLocks noChangeShapeType="1"/>
              </p:cNvSpPr>
              <p:nvPr/>
            </p:nvSpPr>
            <p:spPr bwMode="auto">
              <a:xfrm flipV="1">
                <a:off x="3456" y="864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68" name="Line 39"/>
              <p:cNvSpPr>
                <a:spLocks noChangeShapeType="1"/>
              </p:cNvSpPr>
              <p:nvPr/>
            </p:nvSpPr>
            <p:spPr bwMode="auto">
              <a:xfrm flipH="1">
                <a:off x="3312" y="864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70C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3339" name="Text Box 40"/>
            <p:cNvSpPr txBox="1">
              <a:spLocks noChangeArrowheads="1"/>
            </p:cNvSpPr>
            <p:nvPr/>
          </p:nvSpPr>
          <p:spPr bwMode="auto">
            <a:xfrm rot="5400000">
              <a:off x="4704300" y="3420123"/>
              <a:ext cx="779728" cy="430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32" tIns="45716" rIns="91432" bIns="45716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100" b="1" dirty="0" smtClean="0">
                  <a:solidFill>
                    <a:srgbClr val="0070C0"/>
                  </a:solidFill>
                  <a:latin typeface="Calibri" charset="0"/>
                  <a:cs typeface="Calibri" charset="0"/>
                </a:rPr>
                <a:t>Changes</a:t>
              </a:r>
            </a:p>
            <a:p>
              <a:pPr algn="ctr" eaLnBrk="1" hangingPunct="1"/>
              <a:r>
                <a:rPr lang="en-US" sz="1100" b="1" dirty="0" smtClean="0">
                  <a:solidFill>
                    <a:srgbClr val="0070C0"/>
                  </a:solidFill>
                  <a:latin typeface="Calibri" charset="0"/>
                  <a:cs typeface="Calibri" charset="0"/>
                </a:rPr>
                <a:t>to </a:t>
              </a:r>
              <a:r>
                <a:rPr lang="en-US" sz="1100" b="1" dirty="0">
                  <a:solidFill>
                    <a:srgbClr val="0070C0"/>
                  </a:solidFill>
                  <a:latin typeface="Calibri" charset="0"/>
                  <a:cs typeface="Calibri" charset="0"/>
                </a:rPr>
                <a:t>goals</a:t>
              </a:r>
            </a:p>
          </p:txBody>
        </p:sp>
        <p:grpSp>
          <p:nvGrpSpPr>
            <p:cNvPr id="13340" name="Group 41"/>
            <p:cNvGrpSpPr>
              <a:grpSpLocks/>
            </p:cNvGrpSpPr>
            <p:nvPr/>
          </p:nvGrpSpPr>
          <p:grpSpPr bwMode="auto">
            <a:xfrm>
              <a:off x="4669978" y="4547736"/>
              <a:ext cx="276884" cy="1118102"/>
              <a:chOff x="3312" y="864"/>
              <a:chExt cx="144" cy="576"/>
            </a:xfrm>
          </p:grpSpPr>
          <p:sp>
            <p:nvSpPr>
              <p:cNvPr id="13363" name="Line 42"/>
              <p:cNvSpPr>
                <a:spLocks noChangeShapeType="1"/>
              </p:cNvSpPr>
              <p:nvPr/>
            </p:nvSpPr>
            <p:spPr bwMode="auto">
              <a:xfrm>
                <a:off x="3312" y="144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64" name="Line 43"/>
              <p:cNvSpPr>
                <a:spLocks noChangeShapeType="1"/>
              </p:cNvSpPr>
              <p:nvPr/>
            </p:nvSpPr>
            <p:spPr bwMode="auto">
              <a:xfrm flipV="1">
                <a:off x="3456" y="864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65" name="Line 44"/>
              <p:cNvSpPr>
                <a:spLocks noChangeShapeType="1"/>
              </p:cNvSpPr>
              <p:nvPr/>
            </p:nvSpPr>
            <p:spPr bwMode="auto">
              <a:xfrm flipH="1">
                <a:off x="3312" y="86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3341" name="Text Box 45"/>
            <p:cNvSpPr txBox="1">
              <a:spLocks noChangeArrowheads="1"/>
            </p:cNvSpPr>
            <p:nvPr/>
          </p:nvSpPr>
          <p:spPr bwMode="auto">
            <a:xfrm rot="5400000">
              <a:off x="4477241" y="4983737"/>
              <a:ext cx="1334197" cy="430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32" tIns="45716" rIns="91432" bIns="45716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charset="0"/>
                  <a:cs typeface="Calibri" charset="0"/>
                </a:rPr>
                <a:t>Mid-course adjustments</a:t>
              </a:r>
            </a:p>
          </p:txBody>
        </p:sp>
        <p:sp>
          <p:nvSpPr>
            <p:cNvPr id="13342" name="Line 46"/>
            <p:cNvSpPr>
              <a:spLocks noChangeShapeType="1"/>
            </p:cNvSpPr>
            <p:nvPr/>
          </p:nvSpPr>
          <p:spPr bwMode="auto">
            <a:xfrm flipH="1">
              <a:off x="753580" y="5667148"/>
              <a:ext cx="246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1432" tIns="45716" rIns="91432" bIns="45716"/>
            <a:lstStyle/>
            <a:p>
              <a:endParaRPr lang="en-US" dirty="0"/>
            </a:p>
          </p:txBody>
        </p:sp>
        <p:sp>
          <p:nvSpPr>
            <p:cNvPr id="13343" name="Line 47"/>
            <p:cNvSpPr>
              <a:spLocks noChangeShapeType="1"/>
            </p:cNvSpPr>
            <p:nvPr/>
          </p:nvSpPr>
          <p:spPr bwMode="auto">
            <a:xfrm flipH="1" flipV="1">
              <a:off x="742333" y="3151238"/>
              <a:ext cx="0" cy="2514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1432" tIns="45716" rIns="91432" bIns="45716"/>
            <a:lstStyle/>
            <a:p>
              <a:endParaRPr lang="en-US" dirty="0"/>
            </a:p>
          </p:txBody>
        </p:sp>
        <p:sp>
          <p:nvSpPr>
            <p:cNvPr id="13344" name="Line 48"/>
            <p:cNvSpPr>
              <a:spLocks noChangeShapeType="1"/>
            </p:cNvSpPr>
            <p:nvPr/>
          </p:nvSpPr>
          <p:spPr bwMode="auto">
            <a:xfrm>
              <a:off x="746784" y="3151239"/>
              <a:ext cx="2743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1432" tIns="45716" rIns="91432" bIns="45716"/>
            <a:lstStyle/>
            <a:p>
              <a:endParaRPr lang="en-US" dirty="0"/>
            </a:p>
          </p:txBody>
        </p:sp>
        <p:sp>
          <p:nvSpPr>
            <p:cNvPr id="13346" name="Rectangle 5"/>
            <p:cNvSpPr>
              <a:spLocks noChangeArrowheads="1"/>
            </p:cNvSpPr>
            <p:nvPr/>
          </p:nvSpPr>
          <p:spPr bwMode="auto">
            <a:xfrm>
              <a:off x="1005840" y="1310903"/>
              <a:ext cx="3657600" cy="453950"/>
            </a:xfrm>
            <a:prstGeom prst="rect">
              <a:avLst/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32" tIns="45716" rIns="91432" bIns="45716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latin typeface="Calibri" charset="0"/>
                  <a:cs typeface="Calibri" charset="0"/>
                </a:rPr>
                <a:t>Align institutional strategic </a:t>
              </a:r>
              <a:r>
                <a:rPr lang="en-US" sz="1200" b="1" dirty="0">
                  <a:solidFill>
                    <a:schemeClr val="bg1"/>
                  </a:solidFill>
                  <a:latin typeface="Calibri" charset="0"/>
                  <a:cs typeface="Calibri" charset="0"/>
                </a:rPr>
                <a:t>plan </a:t>
              </a:r>
              <a:r>
                <a:rPr lang="en-US" sz="1200" dirty="0">
                  <a:solidFill>
                    <a:schemeClr val="bg1"/>
                  </a:solidFill>
                  <a:latin typeface="Calibri" charset="0"/>
                  <a:cs typeface="Calibri" charset="0"/>
                </a:rPr>
                <a:t>with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Calibri" charset="0"/>
                  <a:cs typeface="Calibri" charset="0"/>
                </a:rPr>
                <a:t>broad </a:t>
              </a:r>
              <a:r>
                <a:rPr lang="en-US" sz="1200" dirty="0" smtClean="0">
                  <a:solidFill>
                    <a:schemeClr val="bg1"/>
                  </a:solidFill>
                  <a:latin typeface="Calibri" charset="0"/>
                  <a:cs typeface="Calibri" charset="0"/>
                </a:rPr>
                <a:t>enrollment targets  </a:t>
              </a:r>
              <a:r>
                <a:rPr lang="en-US" sz="1200" dirty="0">
                  <a:solidFill>
                    <a:schemeClr val="bg1"/>
                  </a:solidFill>
                  <a:latin typeface="Calibri" charset="0"/>
                  <a:cs typeface="Calibri" charset="0"/>
                </a:rPr>
                <a:t>and desired mix of students</a:t>
              </a:r>
            </a:p>
          </p:txBody>
        </p:sp>
        <p:sp>
          <p:nvSpPr>
            <p:cNvPr id="13347" name="Rectangle 9"/>
            <p:cNvSpPr>
              <a:spLocks noChangeArrowheads="1"/>
            </p:cNvSpPr>
            <p:nvPr/>
          </p:nvSpPr>
          <p:spPr bwMode="auto">
            <a:xfrm>
              <a:off x="5669280" y="1311438"/>
              <a:ext cx="2743200" cy="453950"/>
            </a:xfrm>
            <a:prstGeom prst="rect">
              <a:avLst/>
            </a:prstGeom>
            <a:solidFill>
              <a:srgbClr val="9966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32" tIns="45716" rIns="91432" bIns="45716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Calibri" charset="0"/>
                  <a:cs typeface="Calibri" charset="0"/>
                </a:rPr>
                <a:t>Executive </a:t>
              </a:r>
              <a:r>
                <a:rPr lang="en-US" sz="1200" dirty="0" smtClean="0">
                  <a:solidFill>
                    <a:schemeClr val="bg1"/>
                  </a:solidFill>
                  <a:latin typeface="Calibri" charset="0"/>
                  <a:cs typeface="Calibri" charset="0"/>
                </a:rPr>
                <a:t>Team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  <a:latin typeface="Calibri" charset="0"/>
                  <a:cs typeface="Calibri" charset="0"/>
                </a:rPr>
                <a:t>SEM Steering Committee</a:t>
              </a:r>
            </a:p>
          </p:txBody>
        </p:sp>
        <p:sp>
          <p:nvSpPr>
            <p:cNvPr id="13348" name="Line 23"/>
            <p:cNvSpPr>
              <a:spLocks noChangeShapeType="1"/>
            </p:cNvSpPr>
            <p:nvPr/>
          </p:nvSpPr>
          <p:spPr bwMode="auto">
            <a:xfrm>
              <a:off x="2834640" y="1774913"/>
              <a:ext cx="0" cy="18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1432" tIns="45716" rIns="91432" bIns="45716"/>
            <a:lstStyle/>
            <a:p>
              <a:endParaRPr lang="en-US" dirty="0"/>
            </a:p>
          </p:txBody>
        </p:sp>
      </p:grpSp>
      <p:sp>
        <p:nvSpPr>
          <p:cNvPr id="13360" name="Line 42"/>
          <p:cNvSpPr>
            <a:spLocks noChangeShapeType="1"/>
          </p:cNvSpPr>
          <p:nvPr/>
        </p:nvSpPr>
        <p:spPr bwMode="auto">
          <a:xfrm>
            <a:off x="8507402" y="-2613821"/>
            <a:ext cx="1258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394030" y="5795644"/>
            <a:ext cx="13609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Green/Bontrager</a:t>
            </a:r>
            <a:endParaRPr lang="en-US" sz="1000" i="1" dirty="0"/>
          </a:p>
        </p:txBody>
      </p:sp>
    </p:spTree>
    <p:extLst>
      <p:ext uri="{BB962C8B-B14F-4D97-AF65-F5344CB8AC3E}">
        <p14:creationId xmlns:p14="http://schemas.microsoft.com/office/powerpoint/2010/main" val="9813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Consultant and University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AACRAO Consulting</a:t>
            </a:r>
          </a:p>
          <a:p>
            <a:pPr lvl="1"/>
            <a:r>
              <a:rPr lang="en-US" dirty="0" smtClean="0"/>
              <a:t>Coach the institution and SEM teams through the process</a:t>
            </a:r>
          </a:p>
          <a:p>
            <a:pPr lvl="1"/>
            <a:r>
              <a:rPr lang="en-US" dirty="0" smtClean="0"/>
              <a:t>Offer advice and feedback on institution plans, drafts, presentations, etc.</a:t>
            </a:r>
          </a:p>
          <a:p>
            <a:pPr lvl="1"/>
            <a:r>
              <a:rPr lang="en-US" dirty="0" smtClean="0"/>
              <a:t>Provide guidance on best/leading practices that may apply to HSU’s specific needs and goals</a:t>
            </a:r>
          </a:p>
          <a:p>
            <a:pPr lvl="1"/>
            <a:r>
              <a:rPr lang="en-US" dirty="0" smtClean="0"/>
              <a:t>Help keep the project on track</a:t>
            </a:r>
          </a:p>
          <a:p>
            <a:r>
              <a:rPr lang="en-US" dirty="0" smtClean="0"/>
              <a:t>Humboldt State</a:t>
            </a:r>
          </a:p>
          <a:p>
            <a:pPr lvl="1"/>
            <a:r>
              <a:rPr lang="en-US" dirty="0" smtClean="0"/>
              <a:t>Take ownership of the process and the plan</a:t>
            </a:r>
          </a:p>
          <a:p>
            <a:pPr lvl="1"/>
            <a:r>
              <a:rPr lang="en-US" smtClean="0"/>
              <a:t>Ensure representation on SEM Teams</a:t>
            </a:r>
            <a:endParaRPr lang="en-US" dirty="0" smtClean="0"/>
          </a:p>
          <a:p>
            <a:pPr lvl="1"/>
            <a:r>
              <a:rPr lang="en-US" dirty="0" smtClean="0"/>
              <a:t>Ensure appropriate venues/mechanisms for campus input</a:t>
            </a:r>
          </a:p>
        </p:txBody>
      </p:sp>
    </p:spTree>
    <p:extLst>
      <p:ext uri="{BB962C8B-B14F-4D97-AF65-F5344CB8AC3E}">
        <p14:creationId xmlns:p14="http://schemas.microsoft.com/office/powerpoint/2010/main" val="1223047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Steering</a:t>
            </a:r>
          </a:p>
          <a:p>
            <a:pPr lvl="1"/>
            <a:r>
              <a:rPr lang="en-US" dirty="0" smtClean="0"/>
              <a:t>Articulate SEM planning with institutional mission, vision, budget and strategic plan(s)</a:t>
            </a:r>
          </a:p>
          <a:p>
            <a:pPr lvl="1"/>
            <a:r>
              <a:rPr lang="en-US" dirty="0" smtClean="0"/>
              <a:t>Keep the planning process on schedule</a:t>
            </a:r>
          </a:p>
          <a:p>
            <a:pPr lvl="1"/>
            <a:r>
              <a:rPr lang="en-US" dirty="0" smtClean="0"/>
              <a:t>Foster communication among all teams</a:t>
            </a:r>
          </a:p>
          <a:p>
            <a:r>
              <a:rPr lang="en-US" dirty="0" smtClean="0"/>
              <a:t>Recruitment and Retention teams</a:t>
            </a:r>
          </a:p>
          <a:p>
            <a:pPr lvl="1"/>
            <a:r>
              <a:rPr lang="en-US" dirty="0" smtClean="0"/>
              <a:t>Develop goals </a:t>
            </a:r>
            <a:r>
              <a:rPr lang="mr-IN" dirty="0" smtClean="0"/>
              <a:t>–</a:t>
            </a:r>
            <a:r>
              <a:rPr lang="en-US" dirty="0" smtClean="0"/>
              <a:t> strategies </a:t>
            </a:r>
            <a:r>
              <a:rPr lang="mr-IN" dirty="0" smtClean="0"/>
              <a:t>–</a:t>
            </a:r>
            <a:r>
              <a:rPr lang="en-US" dirty="0" smtClean="0"/>
              <a:t> tactics</a:t>
            </a:r>
          </a:p>
          <a:p>
            <a:pPr lvl="1"/>
            <a:r>
              <a:rPr lang="en-US" dirty="0" smtClean="0"/>
              <a:t>Recommend at each level/stage to the Steering Committee for review and approval</a:t>
            </a:r>
          </a:p>
          <a:p>
            <a:pPr lvl="1"/>
            <a:r>
              <a:rPr lang="en-US" dirty="0" smtClean="0"/>
              <a:t>Revise as needed before moving to the next level/stage of the planning process</a:t>
            </a:r>
          </a:p>
          <a:p>
            <a:pPr lvl="1"/>
            <a:r>
              <a:rPr lang="en-US" dirty="0" smtClean="0"/>
              <a:t>Develop sub-committees if needed to develop strategies and tactics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45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3"/>
            </a:pPr>
            <a:r>
              <a:rPr lang="en-US" dirty="0" smtClean="0"/>
              <a:t>Data team</a:t>
            </a:r>
          </a:p>
          <a:p>
            <a:pPr lvl="1"/>
            <a:r>
              <a:rPr lang="en-US" dirty="0" smtClean="0"/>
              <a:t>Develop necessary background data and information to form a clear, concise and accurate picture of Humboldt State’s enrollment history, current environment and future opportunities and challenges in meeting SEM targets</a:t>
            </a:r>
          </a:p>
          <a:p>
            <a:pPr lvl="1"/>
            <a:r>
              <a:rPr lang="en-US" dirty="0" smtClean="0"/>
              <a:t>Provide ongoing information to planning teams, as needed, to clarify information or environmental conditions for enrollment</a:t>
            </a:r>
          </a:p>
          <a:p>
            <a:pPr lvl="1"/>
            <a:r>
              <a:rPr lang="en-US" dirty="0" smtClean="0"/>
              <a:t>Develop enrollment models and resulting scenarios that test possible enrollment goals</a:t>
            </a:r>
          </a:p>
          <a:p>
            <a:pPr lvl="1"/>
            <a:r>
              <a:rPr lang="en-US" dirty="0" smtClean="0"/>
              <a:t>Review suggested measurements and data sources to ensure that they exist and that reporting structures are in place to evaluate the plan’s results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325674"/>
      </p:ext>
    </p:extLst>
  </p:cSld>
  <p:clrMapOvr>
    <a:masterClrMapping/>
  </p:clrMapOvr>
</p:sld>
</file>

<file path=ppt/theme/theme1.xml><?xml version="1.0" encoding="utf-8"?>
<a:theme xmlns:a="http://schemas.openxmlformats.org/drawingml/2006/main" name="AC Presentation 10_2015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Narrow"/>
        <a:ea typeface="Geneva"/>
        <a:cs typeface="Geneva"/>
      </a:majorFont>
      <a:minorFont>
        <a:latin typeface="Arial Narrow"/>
        <a:ea typeface="Geneva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68" charset="0"/>
            <a:ea typeface="Geneva" pitchFamily="68" charset="-128"/>
            <a:cs typeface="Geneva" pitchFamily="6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68" charset="0"/>
            <a:ea typeface="Geneva" pitchFamily="68" charset="-128"/>
            <a:cs typeface="Geneva" pitchFamily="6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552</TotalTime>
  <Words>2043</Words>
  <Application>Microsoft Office PowerPoint</Application>
  <PresentationFormat>On-screen Show (4:3)</PresentationFormat>
  <Paragraphs>278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ＭＳ Ｐゴシック</vt:lpstr>
      <vt:lpstr>Arial</vt:lpstr>
      <vt:lpstr>Arial Narrow</vt:lpstr>
      <vt:lpstr>Calibri</vt:lpstr>
      <vt:lpstr>Geneva</vt:lpstr>
      <vt:lpstr>Times New Roman</vt:lpstr>
      <vt:lpstr>Wingdings</vt:lpstr>
      <vt:lpstr>ヒラギノ角ゴ Pro W3</vt:lpstr>
      <vt:lpstr>AC Presentation 10_2015</vt:lpstr>
      <vt:lpstr>The SEM Planning Process for Humboldt State University</vt:lpstr>
      <vt:lpstr>Agenda for today</vt:lpstr>
      <vt:lpstr>Broad Enrollment Targets/Parameters</vt:lpstr>
      <vt:lpstr>SEM Planning Framework</vt:lpstr>
      <vt:lpstr>SEM Organizational Framework</vt:lpstr>
      <vt:lpstr>SEM Process Framework</vt:lpstr>
      <vt:lpstr>Consultant and University roles</vt:lpstr>
      <vt:lpstr>Team roles</vt:lpstr>
      <vt:lpstr>Team roles</vt:lpstr>
      <vt:lpstr>Data Collection and Preparation, September – October 2017</vt:lpstr>
      <vt:lpstr>Kick-off and Goal Setting: December 2017 – January 2018</vt:lpstr>
      <vt:lpstr>Strategies and Tactics: February – March 2018</vt:lpstr>
      <vt:lpstr>Presentation of SEM Plan – April 2018</vt:lpstr>
      <vt:lpstr>Three levels of SEM plan details</vt:lpstr>
      <vt:lpstr>Break Time</vt:lpstr>
      <vt:lpstr>Group work</vt:lpstr>
      <vt:lpstr>SEM Team Slides</vt:lpstr>
      <vt:lpstr>Logistical topics</vt:lpstr>
      <vt:lpstr>Team roles</vt:lpstr>
      <vt:lpstr>Team roles</vt:lpstr>
      <vt:lpstr>Three levels of SEM plan details</vt:lpstr>
      <vt:lpstr>SEM Goals</vt:lpstr>
      <vt:lpstr>Goal examples</vt:lpstr>
      <vt:lpstr>Strategies</vt:lpstr>
      <vt:lpstr>Tactics</vt:lpstr>
      <vt:lpstr>Frequently asked questions</vt:lpstr>
      <vt:lpstr>Data Collection and Preparation, September – October 2017</vt:lpstr>
      <vt:lpstr>Kick-off and Goal Setting: December 2017 – January 2018</vt:lpstr>
      <vt:lpstr>Strategies and Tactics: February – March 2018</vt:lpstr>
      <vt:lpstr>Presentation of SEM Plan – April 2018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Enrollment Management (SEM) Plan Development: Humboldt State University</dc:title>
  <dc:creator>Tom GREEN</dc:creator>
  <cp:lastModifiedBy>jss11</cp:lastModifiedBy>
  <cp:revision>30</cp:revision>
  <dcterms:created xsi:type="dcterms:W3CDTF">2017-09-19T13:15:03Z</dcterms:created>
  <dcterms:modified xsi:type="dcterms:W3CDTF">2018-01-26T18:57:20Z</dcterms:modified>
</cp:coreProperties>
</file>