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drawings/drawing2.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8"/>
  </p:notesMasterIdLst>
  <p:sldIdLst>
    <p:sldId id="256" r:id="rId2"/>
    <p:sldId id="257" r:id="rId3"/>
    <p:sldId id="258" r:id="rId4"/>
    <p:sldId id="259" r:id="rId5"/>
    <p:sldId id="260" r:id="rId6"/>
    <p:sldId id="261" r:id="rId7"/>
    <p:sldId id="264" r:id="rId8"/>
    <p:sldId id="265" r:id="rId9"/>
    <p:sldId id="266" r:id="rId10"/>
    <p:sldId id="267" r:id="rId11"/>
    <p:sldId id="268" r:id="rId12"/>
    <p:sldId id="262" r:id="rId13"/>
    <p:sldId id="269" r:id="rId14"/>
    <p:sldId id="271" r:id="rId15"/>
    <p:sldId id="272"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BAE0"/>
    <a:srgbClr val="1659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70120" autoAdjust="0"/>
  </p:normalViewPr>
  <p:slideViewPr>
    <p:cSldViewPr snapToGrid="0">
      <p:cViewPr varScale="1">
        <p:scale>
          <a:sx n="46" d="100"/>
          <a:sy n="46" d="100"/>
        </p:scale>
        <p:origin x="1356"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ad.humboldt.edu\oaa\Office\IR\Angela\Special%20Analysis%20Mapworks%202013-17\FRESHMEN%20Fall%20Transition%20Data%20and%20Analysis-%205%20years\Quantitative%20Analysis\Intent%20to%20Return%20Analysis\Intent%20to%20return%20pathway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oleObject" Target="file:///\\ad.humboldt.edu\oaa\Office\IR\Angela\Special%20Analysis%20Mapworks%202013-17\FRESHMEN%20Fall%20Transition%20Data%20and%20Analysis-%205%20years\Quantitative%20Analysis\Intent%20to%20Return%20Analysis\Intent%20to%20return%20pathways.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ad.humboldt.edu\oaa\Office\IR\Angela\Special%20Analysis%20Mapworks%202013-17\FRESHMEN%20Fall%20Transition%20Data%20and%20Analysis-%205%20years\Quantitative%20Analysis\Freshmen%20Fall%20Transition%205%20year%20Mapworks%20Analysis%202013-2017.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ad.humboldt.edu\oaa\Office\IR\Angela\Special%20Analysis%20Mapworks%202013-17\FRESHMEN%20Fall%20Transition%20Data%20and%20Analysis-%205%20years\Quantitative%20Analysis\Freshmen%20Fall%20Transition%205%20year%20Mapworks%20Analysis%202013-2017.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2.xml"/><Relationship Id="rId4" Type="http://schemas.openxmlformats.org/officeDocument/2006/relationships/oleObject" Target="file:///\\ad.humboldt.edu\oaa\Office\IR\Angela\Special%20Analysis%20Mapworks%202013-17\FRESHMEN%20Fall%20Transition%20Data%20and%20Analysis-%205%20years\Quantitative%20Analysis\Freshmen%20Fall%20Transition%205%20year%20Mapworks%20Analysis%202013-2017.xlsx" TargetMode="Externa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400" dirty="0">
                <a:latin typeface="Arial" panose="020B0604020202020204" pitchFamily="34" charset="0"/>
                <a:cs typeface="Arial" panose="020B0604020202020204" pitchFamily="34" charset="0"/>
              </a:rPr>
              <a:t>Commitment to completing college vs. </a:t>
            </a:r>
          </a:p>
          <a:p>
            <a:pPr>
              <a:defRPr>
                <a:latin typeface="Arial" panose="020B0604020202020204" pitchFamily="34" charset="0"/>
                <a:cs typeface="Arial" panose="020B0604020202020204" pitchFamily="34" charset="0"/>
              </a:defRPr>
            </a:pPr>
            <a:r>
              <a:rPr lang="en-US" sz="1400" dirty="0">
                <a:latin typeface="Arial" panose="020B0604020202020204" pitchFamily="34" charset="0"/>
                <a:cs typeface="Arial" panose="020B0604020202020204" pitchFamily="34" charset="0"/>
              </a:rPr>
              <a:t>commitment to completing college </a:t>
            </a:r>
            <a:r>
              <a:rPr lang="en-US" sz="1400" i="1" u="sng" dirty="0">
                <a:latin typeface="Arial" panose="020B0604020202020204" pitchFamily="34" charset="0"/>
                <a:cs typeface="Arial" panose="020B0604020202020204" pitchFamily="34" charset="0"/>
              </a:rPr>
              <a:t>at </a:t>
            </a:r>
            <a:r>
              <a:rPr lang="en-US" sz="1400" i="1" u="sng" dirty="0" smtClean="0">
                <a:latin typeface="Arial" panose="020B0604020202020204" pitchFamily="34" charset="0"/>
                <a:cs typeface="Arial" panose="020B0604020202020204" pitchFamily="34" charset="0"/>
              </a:rPr>
              <a:t>HSU</a:t>
            </a:r>
            <a:r>
              <a:rPr lang="en-US" sz="1400" i="1" u="none" dirty="0" smtClean="0">
                <a:latin typeface="Arial" panose="020B0604020202020204" pitchFamily="34" charset="0"/>
                <a:cs typeface="Arial" panose="020B0604020202020204" pitchFamily="34" charset="0"/>
              </a:rPr>
              <a:t> </a:t>
            </a:r>
            <a:r>
              <a:rPr lang="en-US" sz="1400" i="0" u="none" dirty="0" smtClean="0">
                <a:latin typeface="Arial" panose="020B0604020202020204" pitchFamily="34" charset="0"/>
                <a:cs typeface="Arial" panose="020B0604020202020204" pitchFamily="34" charset="0"/>
              </a:rPr>
              <a:t>(</a:t>
            </a:r>
            <a:r>
              <a:rPr lang="en-US" sz="1400" i="1" u="none" dirty="0" smtClean="0">
                <a:latin typeface="Arial" panose="020B0604020202020204" pitchFamily="34" charset="0"/>
                <a:cs typeface="Arial" panose="020B0604020202020204" pitchFamily="34" charset="0"/>
              </a:rPr>
              <a:t>n</a:t>
            </a:r>
            <a:r>
              <a:rPr lang="en-US" sz="1400" i="0" u="none" dirty="0" smtClean="0">
                <a:latin typeface="Arial" panose="020B0604020202020204" pitchFamily="34" charset="0"/>
                <a:cs typeface="Arial" panose="020B0604020202020204" pitchFamily="34" charset="0"/>
              </a:rPr>
              <a:t>=3,807)</a:t>
            </a:r>
            <a:endParaRPr lang="en-US" sz="1400" i="0" u="none" dirty="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v>Commitment to completing college</c:v>
          </c:tx>
          <c:spPr>
            <a:solidFill>
              <a:srgbClr val="A28E6A">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'Commitment Stats'!$Q$4:$Q$6</c:f>
              <c:strCache>
                <c:ptCount val="3"/>
                <c:pt idx="0">
                  <c:v>Low Commitment</c:v>
                </c:pt>
                <c:pt idx="1">
                  <c:v>Moderate Commitment</c:v>
                </c:pt>
                <c:pt idx="2">
                  <c:v>High Commitment</c:v>
                </c:pt>
              </c:strCache>
            </c:strRef>
          </c:cat>
          <c:val>
            <c:numRef>
              <c:f>'Commitment Stats'!$T$4:$T$6</c:f>
              <c:numCache>
                <c:formatCode>0%</c:formatCode>
                <c:ptCount val="3"/>
                <c:pt idx="0">
                  <c:v>7.0000000000000001E-3</c:v>
                </c:pt>
                <c:pt idx="1">
                  <c:v>3.5000000000000003E-2</c:v>
                </c:pt>
                <c:pt idx="2">
                  <c:v>0.95799999999999996</c:v>
                </c:pt>
              </c:numCache>
            </c:numRef>
          </c:val>
          <c:extLst>
            <c:ext xmlns:c16="http://schemas.microsoft.com/office/drawing/2014/chart" uri="{C3380CC4-5D6E-409C-BE32-E72D297353CC}">
              <c16:uniqueId val="{00000000-471E-4C07-B4B4-8AF1C0C96CF7}"/>
            </c:ext>
          </c:extLst>
        </c:ser>
        <c:ser>
          <c:idx val="1"/>
          <c:order val="1"/>
          <c:tx>
            <c:v>Commitment to completing college at HSU</c:v>
          </c:tx>
          <c:spPr>
            <a:solidFill>
              <a:srgbClr val="855D5D">
                <a:lumMod val="75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'Commitment Stats'!$Q$4:$Q$6</c:f>
              <c:strCache>
                <c:ptCount val="3"/>
                <c:pt idx="0">
                  <c:v>Low Commitment</c:v>
                </c:pt>
                <c:pt idx="1">
                  <c:v>Moderate Commitment</c:v>
                </c:pt>
                <c:pt idx="2">
                  <c:v>High Commitment</c:v>
                </c:pt>
              </c:strCache>
            </c:strRef>
          </c:cat>
          <c:val>
            <c:numRef>
              <c:f>'Commitment Stats'!$T$19:$T$21</c:f>
              <c:numCache>
                <c:formatCode>0%</c:formatCode>
                <c:ptCount val="3"/>
                <c:pt idx="0">
                  <c:v>3.3000000000000002E-2</c:v>
                </c:pt>
                <c:pt idx="1">
                  <c:v>0.10199999999999999</c:v>
                </c:pt>
                <c:pt idx="2">
                  <c:v>0.86499999999999999</c:v>
                </c:pt>
              </c:numCache>
            </c:numRef>
          </c:val>
          <c:extLst>
            <c:ext xmlns:c16="http://schemas.microsoft.com/office/drawing/2014/chart" uri="{C3380CC4-5D6E-409C-BE32-E72D297353CC}">
              <c16:uniqueId val="{00000001-471E-4C07-B4B4-8AF1C0C96CF7}"/>
            </c:ext>
          </c:extLst>
        </c:ser>
        <c:dLbls>
          <c:showLegendKey val="0"/>
          <c:showVal val="0"/>
          <c:showCatName val="0"/>
          <c:showSerName val="0"/>
          <c:showPercent val="0"/>
          <c:showBubbleSize val="0"/>
        </c:dLbls>
        <c:gapWidth val="219"/>
        <c:overlap val="-27"/>
        <c:axId val="507348824"/>
        <c:axId val="507345544"/>
      </c:barChart>
      <c:catAx>
        <c:axId val="507348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07345544"/>
        <c:crosses val="autoZero"/>
        <c:auto val="1"/>
        <c:lblAlgn val="ctr"/>
        <c:lblOffset val="100"/>
        <c:noMultiLvlLbl val="0"/>
      </c:catAx>
      <c:valAx>
        <c:axId val="50734554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07348824"/>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dirty="0" smtClean="0">
                <a:latin typeface="Arial" panose="020B0604020202020204" pitchFamily="34" charset="0"/>
                <a:cs typeface="Arial" panose="020B0604020202020204" pitchFamily="34" charset="0"/>
              </a:rPr>
              <a:t>To what degree are you committed to completing a degree,</a:t>
            </a:r>
            <a:r>
              <a:rPr lang="en-US" baseline="0" dirty="0" smtClean="0">
                <a:latin typeface="Arial" panose="020B0604020202020204" pitchFamily="34" charset="0"/>
                <a:cs typeface="Arial" panose="020B0604020202020204" pitchFamily="34" charset="0"/>
              </a:rPr>
              <a:t> certificate or licensure </a:t>
            </a:r>
            <a:r>
              <a:rPr lang="en-US" i="1" u="sng" baseline="0" dirty="0" smtClean="0">
                <a:latin typeface="Arial" panose="020B0604020202020204" pitchFamily="34" charset="0"/>
                <a:cs typeface="Arial" panose="020B0604020202020204" pitchFamily="34" charset="0"/>
              </a:rPr>
              <a:t>at HSU? </a:t>
            </a:r>
            <a:r>
              <a:rPr lang="en-US" baseline="0" dirty="0" smtClean="0">
                <a:latin typeface="Arial" panose="020B0604020202020204" pitchFamily="34" charset="0"/>
                <a:cs typeface="Arial" panose="020B0604020202020204" pitchFamily="34" charset="0"/>
              </a:rPr>
              <a:t>(</a:t>
            </a:r>
            <a:r>
              <a:rPr lang="en-US" i="1" baseline="0" dirty="0" smtClean="0">
                <a:latin typeface="Arial" panose="020B0604020202020204" pitchFamily="34" charset="0"/>
                <a:cs typeface="Arial" panose="020B0604020202020204" pitchFamily="34" charset="0"/>
              </a:rPr>
              <a:t>n</a:t>
            </a:r>
            <a:r>
              <a:rPr lang="en-US" baseline="0" dirty="0" smtClean="0">
                <a:latin typeface="Arial" panose="020B0604020202020204" pitchFamily="34" charset="0"/>
                <a:cs typeface="Arial" panose="020B0604020202020204" pitchFamily="34" charset="0"/>
              </a:rPr>
              <a:t>=3,807)</a:t>
            </a:r>
            <a:endParaRPr lang="en-US" dirty="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6.5423626024019743E-2"/>
          <c:y val="0.29853834948229285"/>
          <c:w val="0.90445995386940248"/>
          <c:h val="0.56856446384424975"/>
        </c:manualLayout>
      </c:layout>
      <c:barChart>
        <c:barDir val="col"/>
        <c:grouping val="clustered"/>
        <c:varyColors val="0"/>
        <c:ser>
          <c:idx val="2"/>
          <c:order val="2"/>
          <c:tx>
            <c:v>University Retention Rates</c:v>
          </c:tx>
          <c:spPr>
            <a:solidFill>
              <a:sysClr val="window" lastClr="FFFFFF">
                <a:lumMod val="65000"/>
              </a:sysClr>
            </a:solidFill>
            <a:ln>
              <a:noFill/>
            </a:ln>
            <a:effectLst/>
          </c:spPr>
          <c:invertIfNegative val="0"/>
          <c:val>
            <c:numRef>
              <c:f>'Commitment &amp; Retention (1)'!$Q$27:$T$27</c:f>
              <c:numCache>
                <c:formatCode>0%</c:formatCode>
                <c:ptCount val="4"/>
                <c:pt idx="0">
                  <c:v>0.71550000000000002</c:v>
                </c:pt>
                <c:pt idx="1">
                  <c:v>0.61370000000000002</c:v>
                </c:pt>
                <c:pt idx="2">
                  <c:v>0.57999999999999996</c:v>
                </c:pt>
                <c:pt idx="3">
                  <c:v>0.39800000000000002</c:v>
                </c:pt>
              </c:numCache>
            </c:numRef>
          </c:val>
          <c:extLst>
            <c:ext xmlns:c16="http://schemas.microsoft.com/office/drawing/2014/chart" uri="{C3380CC4-5D6E-409C-BE32-E72D297353CC}">
              <c16:uniqueId val="{00000000-3912-4587-891D-F04114864539}"/>
            </c:ext>
          </c:extLst>
        </c:ser>
        <c:dLbls>
          <c:showLegendKey val="0"/>
          <c:showVal val="0"/>
          <c:showCatName val="0"/>
          <c:showSerName val="0"/>
          <c:showPercent val="0"/>
          <c:showBubbleSize val="0"/>
        </c:dLbls>
        <c:gapWidth val="150"/>
        <c:axId val="235205736"/>
        <c:axId val="312605048"/>
      </c:barChart>
      <c:lineChart>
        <c:grouping val="standard"/>
        <c:varyColors val="0"/>
        <c:ser>
          <c:idx val="1"/>
          <c:order val="0"/>
          <c:tx>
            <c:v>High commitment to HSU</c:v>
          </c:tx>
          <c:spPr>
            <a:ln w="28575" cap="rnd">
              <a:solidFill>
                <a:srgbClr val="D34817"/>
              </a:solidFill>
              <a:round/>
            </a:ln>
            <a:effectLst/>
          </c:spPr>
          <c:marker>
            <c:symbol val="circle"/>
            <c:size val="5"/>
            <c:spPr>
              <a:solidFill>
                <a:srgbClr val="D34817"/>
              </a:solidFill>
              <a:ln w="9525">
                <a:solidFill>
                  <a:srgbClr val="D34817"/>
                </a:solidFill>
              </a:ln>
              <a:effectLst/>
            </c:spPr>
          </c:marker>
          <c:dLbls>
            <c:dLbl>
              <c:idx val="0"/>
              <c:layout>
                <c:manualLayout>
                  <c:x val="-2.1437604390360319E-2"/>
                  <c:y val="-3.36529015377779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912-4587-891D-F04114864539}"/>
                </c:ext>
              </c:extLst>
            </c:dLbl>
            <c:dLbl>
              <c:idx val="1"/>
              <c:layout>
                <c:manualLayout>
                  <c:x val="-2.5026743816113941E-2"/>
                  <c:y val="-2.88583911337102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912-4587-891D-F04114864539}"/>
                </c:ext>
              </c:extLst>
            </c:dLbl>
            <c:dLbl>
              <c:idx val="2"/>
              <c:layout>
                <c:manualLayout>
                  <c:x val="-2.5026743816113986E-2"/>
                  <c:y val="-3.11630834546936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912-4587-891D-F04114864539}"/>
                </c:ext>
              </c:extLst>
            </c:dLbl>
            <c:dLbl>
              <c:idx val="3"/>
              <c:layout>
                <c:manualLayout>
                  <c:x val="-2.5236319891831702E-2"/>
                  <c:y val="-3.42978796929381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912-4587-891D-F04114864539}"/>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('Commitment &amp; Retention (1)'!$R$21,'Commitment &amp; Retention (1)'!$T$21,'Commitment &amp; Retention (1)'!$V$21,'Commitment &amp; Retention (1)'!$X$21)</c:f>
              <c:numCache>
                <c:formatCode>0%</c:formatCode>
                <c:ptCount val="4"/>
                <c:pt idx="0">
                  <c:v>0.79</c:v>
                </c:pt>
                <c:pt idx="1">
                  <c:v>0.68</c:v>
                </c:pt>
                <c:pt idx="2">
                  <c:v>0.64</c:v>
                </c:pt>
                <c:pt idx="3">
                  <c:v>0.43</c:v>
                </c:pt>
              </c:numCache>
            </c:numRef>
          </c:val>
          <c:smooth val="0"/>
          <c:extLst>
            <c:ext xmlns:c16="http://schemas.microsoft.com/office/drawing/2014/chart" uri="{C3380CC4-5D6E-409C-BE32-E72D297353CC}">
              <c16:uniqueId val="{00000005-3912-4587-891D-F04114864539}"/>
            </c:ext>
          </c:extLst>
        </c:ser>
        <c:ser>
          <c:idx val="0"/>
          <c:order val="1"/>
          <c:tx>
            <c:v>Low to moderate commitment to HSU</c:v>
          </c:tx>
          <c:spPr>
            <a:ln w="28575" cap="rnd">
              <a:solidFill>
                <a:srgbClr val="002060"/>
              </a:solidFill>
              <a:round/>
            </a:ln>
            <a:effectLst/>
          </c:spPr>
          <c:marker>
            <c:symbol val="circle"/>
            <c:size val="5"/>
            <c:spPr>
              <a:solidFill>
                <a:srgbClr val="002060"/>
              </a:solidFill>
              <a:ln w="9525">
                <a:solidFill>
                  <a:srgbClr val="002060"/>
                </a:solidFill>
              </a:ln>
              <a:effectLst/>
            </c:spPr>
          </c:marker>
          <c:dLbls>
            <c:dLbl>
              <c:idx val="0"/>
              <c:layout>
                <c:manualLayout>
                  <c:x val="-2.5225483178239107E-2"/>
                  <c:y val="3.6465085281267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912-4587-891D-F04114864539}"/>
                </c:ext>
              </c:extLst>
            </c:dLbl>
            <c:dLbl>
              <c:idx val="1"/>
              <c:layout>
                <c:manualLayout>
                  <c:x val="-2.6278533365147586E-2"/>
                  <c:y val="3.13479623824451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912-4587-891D-F04114864539}"/>
                </c:ext>
              </c:extLst>
            </c:dLbl>
            <c:dLbl>
              <c:idx val="2"/>
              <c:layout>
                <c:manualLayout>
                  <c:x val="-2.3962856915612823E-2"/>
                  <c:y val="3.44827586206896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912-4587-891D-F04114864539}"/>
                </c:ext>
              </c:extLst>
            </c:dLbl>
            <c:dLbl>
              <c:idx val="3"/>
              <c:layout>
                <c:manualLayout>
                  <c:x val="-2.2512328004453987E-2"/>
                  <c:y val="2.99328480357697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912-4587-891D-F04114864539}"/>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('Commitment &amp; Retention (1)'!$C$14,'Commitment &amp; Retention (1)'!$E$14,'Commitment &amp; Retention (1)'!$G$14,'Commitment &amp; Retention (1)'!$I$14)</c:f>
              <c:strCache>
                <c:ptCount val="4"/>
                <c:pt idx="0">
                  <c:v>Enrolled Year 2</c:v>
                </c:pt>
                <c:pt idx="1">
                  <c:v>Enrolled Year 3</c:v>
                </c:pt>
                <c:pt idx="2">
                  <c:v>Enrolled Year 4</c:v>
                </c:pt>
                <c:pt idx="3">
                  <c:v>Enrolled Year 5</c:v>
                </c:pt>
              </c:strCache>
            </c:strRef>
          </c:cat>
          <c:val>
            <c:numRef>
              <c:f>('Commitment &amp; Retention (1)'!$C$21,'Commitment &amp; Retention (1)'!$E$21,'Commitment &amp; Retention (1)'!$G$21,'Commitment &amp; Retention (1)'!$I$21)</c:f>
              <c:numCache>
                <c:formatCode>0%</c:formatCode>
                <c:ptCount val="4"/>
                <c:pt idx="0">
                  <c:v>0.61</c:v>
                </c:pt>
                <c:pt idx="1">
                  <c:v>0.54</c:v>
                </c:pt>
                <c:pt idx="2">
                  <c:v>0.49</c:v>
                </c:pt>
                <c:pt idx="3">
                  <c:v>0.32</c:v>
                </c:pt>
              </c:numCache>
            </c:numRef>
          </c:val>
          <c:smooth val="0"/>
          <c:extLst>
            <c:ext xmlns:c16="http://schemas.microsoft.com/office/drawing/2014/chart" uri="{C3380CC4-5D6E-409C-BE32-E72D297353CC}">
              <c16:uniqueId val="{0000000A-3912-4587-891D-F04114864539}"/>
            </c:ext>
          </c:extLst>
        </c:ser>
        <c:dLbls>
          <c:showLegendKey val="0"/>
          <c:showVal val="0"/>
          <c:showCatName val="0"/>
          <c:showSerName val="0"/>
          <c:showPercent val="0"/>
          <c:showBubbleSize val="0"/>
        </c:dLbls>
        <c:marker val="1"/>
        <c:smooth val="0"/>
        <c:axId val="235205736"/>
        <c:axId val="312605048"/>
      </c:lineChart>
      <c:catAx>
        <c:axId val="235205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12605048"/>
        <c:crosses val="autoZero"/>
        <c:auto val="1"/>
        <c:lblAlgn val="ctr"/>
        <c:lblOffset val="100"/>
        <c:noMultiLvlLbl val="0"/>
      </c:catAx>
      <c:valAx>
        <c:axId val="31260504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35205736"/>
        <c:crosses val="autoZero"/>
        <c:crossBetween val="between"/>
        <c:majorUnit val="0.2"/>
      </c:valAx>
      <c:spPr>
        <a:noFill/>
        <a:ln>
          <a:noFill/>
        </a:ln>
        <a:effectLst/>
      </c:spPr>
    </c:plotArea>
    <c:legend>
      <c:legendPos val="t"/>
      <c:layout>
        <c:manualLayout>
          <c:xMode val="edge"/>
          <c:yMode val="edge"/>
          <c:x val="0.14402270738884912"/>
          <c:y val="0.13960112916218909"/>
          <c:w val="0.71195448580291099"/>
          <c:h val="5.6715379626610163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Arial" panose="020B0604020202020204" pitchFamily="34" charset="0"/>
                <a:ea typeface="+mn-ea"/>
                <a:cs typeface="+mn-cs"/>
              </a:defRPr>
            </a:pPr>
            <a:r>
              <a:rPr lang="en-US" sz="1100" baseline="0" dirty="0" smtClean="0">
                <a:latin typeface="Arial" panose="020B0604020202020204" pitchFamily="34" charset="0"/>
              </a:rPr>
              <a:t>To </a:t>
            </a:r>
            <a:r>
              <a:rPr lang="en-US" sz="1100" baseline="0" dirty="0">
                <a:latin typeface="Arial" panose="020B0604020202020204" pitchFamily="34" charset="0"/>
              </a:rPr>
              <a:t>what degree do you intend to come back to HSU for the spring term? (</a:t>
            </a:r>
            <a:r>
              <a:rPr lang="en-US" sz="1100" i="1" baseline="0" dirty="0">
                <a:latin typeface="Arial" panose="020B0604020202020204" pitchFamily="34" charset="0"/>
              </a:rPr>
              <a:t>n</a:t>
            </a:r>
            <a:r>
              <a:rPr lang="en-US" sz="1100" baseline="0" dirty="0">
                <a:latin typeface="Arial" panose="020B0604020202020204" pitchFamily="34" charset="0"/>
              </a:rPr>
              <a:t>=3,770)</a:t>
            </a:r>
          </a:p>
        </c:rich>
      </c:tx>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Arial" panose="020B0604020202020204" pitchFamily="34" charset="0"/>
              <a:ea typeface="+mn-ea"/>
              <a:cs typeface="+mn-cs"/>
            </a:defRPr>
          </a:pPr>
          <a:endParaRPr lang="en-US"/>
        </a:p>
      </c:txPr>
    </c:title>
    <c:autoTitleDeleted val="0"/>
    <c:plotArea>
      <c:layout/>
      <c:barChart>
        <c:barDir val="col"/>
        <c:grouping val="clustered"/>
        <c:varyColors val="0"/>
        <c:ser>
          <c:idx val="0"/>
          <c:order val="0"/>
          <c:spPr>
            <a:solidFill>
              <a:srgbClr val="9B2D1F">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'Transfer &amp; Commitment'!$B$5:$B$11</c:f>
              <c:strCache>
                <c:ptCount val="7"/>
                <c:pt idx="0">
                  <c:v>Not at all</c:v>
                </c:pt>
                <c:pt idx="1">
                  <c:v>2</c:v>
                </c:pt>
                <c:pt idx="2">
                  <c:v>3</c:v>
                </c:pt>
                <c:pt idx="3">
                  <c:v>Moderately</c:v>
                </c:pt>
                <c:pt idx="4">
                  <c:v>5</c:v>
                </c:pt>
                <c:pt idx="5">
                  <c:v>6</c:v>
                </c:pt>
                <c:pt idx="6">
                  <c:v>Extremely</c:v>
                </c:pt>
              </c:strCache>
            </c:strRef>
          </c:cat>
          <c:val>
            <c:numRef>
              <c:f>'Transfer &amp; Commitment'!$Q$5:$Q$11</c:f>
              <c:numCache>
                <c:formatCode>0%</c:formatCode>
                <c:ptCount val="7"/>
                <c:pt idx="0">
                  <c:v>3.7135278514588859E-3</c:v>
                </c:pt>
                <c:pt idx="1">
                  <c:v>2.9177718832891246E-3</c:v>
                </c:pt>
                <c:pt idx="2">
                  <c:v>5.0397877984084882E-3</c:v>
                </c:pt>
                <c:pt idx="3">
                  <c:v>2.9177718832891247E-2</c:v>
                </c:pt>
                <c:pt idx="4">
                  <c:v>2.8116710875331564E-2</c:v>
                </c:pt>
                <c:pt idx="5">
                  <c:v>9.3103448275862088E-2</c:v>
                </c:pt>
                <c:pt idx="6">
                  <c:v>0.83793103448275863</c:v>
                </c:pt>
              </c:numCache>
            </c:numRef>
          </c:val>
          <c:extLst>
            <c:ext xmlns:c16="http://schemas.microsoft.com/office/drawing/2014/chart" uri="{C3380CC4-5D6E-409C-BE32-E72D297353CC}">
              <c16:uniqueId val="{00000000-41A1-4F68-B6F9-6FD7BAEFDEF4}"/>
            </c:ext>
          </c:extLst>
        </c:ser>
        <c:dLbls>
          <c:showLegendKey val="0"/>
          <c:showVal val="0"/>
          <c:showCatName val="0"/>
          <c:showSerName val="0"/>
          <c:showPercent val="0"/>
          <c:showBubbleSize val="0"/>
        </c:dLbls>
        <c:gapWidth val="219"/>
        <c:overlap val="-27"/>
        <c:axId val="307994312"/>
        <c:axId val="307990048"/>
      </c:barChart>
      <c:catAx>
        <c:axId val="307994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mn-cs"/>
              </a:defRPr>
            </a:pPr>
            <a:endParaRPr lang="en-US"/>
          </a:p>
        </c:txPr>
        <c:crossAx val="307990048"/>
        <c:crosses val="autoZero"/>
        <c:auto val="1"/>
        <c:lblAlgn val="ctr"/>
        <c:lblOffset val="100"/>
        <c:noMultiLvlLbl val="0"/>
      </c:catAx>
      <c:valAx>
        <c:axId val="30799004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mn-cs"/>
              </a:defRPr>
            </a:pPr>
            <a:endParaRPr lang="en-US"/>
          </a:p>
        </c:txPr>
        <c:crossAx val="307994312"/>
        <c:crosses val="autoZero"/>
        <c:crossBetween val="between"/>
        <c:majorUnit val="0.2"/>
        <c:minorUnit val="0.2"/>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Arial" panose="020B0604020202020204" pitchFamily="34" charset="0"/>
                <a:ea typeface="+mn-ea"/>
                <a:cs typeface="+mn-cs"/>
              </a:defRPr>
            </a:pPr>
            <a:r>
              <a:rPr lang="en-US" sz="1100" baseline="0" dirty="0" smtClean="0">
                <a:latin typeface="Arial" panose="020B0604020202020204" pitchFamily="34" charset="0"/>
              </a:rPr>
              <a:t>To </a:t>
            </a:r>
            <a:r>
              <a:rPr lang="en-US" sz="1100" baseline="0" dirty="0">
                <a:latin typeface="Arial" panose="020B0604020202020204" pitchFamily="34" charset="0"/>
              </a:rPr>
              <a:t>what degree do you intend to come back to HSU for the next academic year? (</a:t>
            </a:r>
            <a:r>
              <a:rPr lang="en-US" sz="1100" i="1" baseline="0" dirty="0">
                <a:latin typeface="Arial" panose="020B0604020202020204" pitchFamily="34" charset="0"/>
              </a:rPr>
              <a:t>n</a:t>
            </a:r>
            <a:r>
              <a:rPr lang="en-US" sz="1100" baseline="0" dirty="0">
                <a:latin typeface="Arial" panose="020B0604020202020204" pitchFamily="34" charset="0"/>
              </a:rPr>
              <a:t>=3,760)</a:t>
            </a:r>
          </a:p>
        </c:rich>
      </c:tx>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Arial" panose="020B0604020202020204" pitchFamily="34" charset="0"/>
              <a:ea typeface="+mn-ea"/>
              <a:cs typeface="+mn-cs"/>
            </a:defRPr>
          </a:pPr>
          <a:endParaRPr lang="en-US"/>
        </a:p>
      </c:txPr>
    </c:title>
    <c:autoTitleDeleted val="0"/>
    <c:plotArea>
      <c:layout/>
      <c:barChart>
        <c:barDir val="col"/>
        <c:grouping val="clustered"/>
        <c:varyColors val="0"/>
        <c:ser>
          <c:idx val="0"/>
          <c:order val="0"/>
          <c:spPr>
            <a:solidFill>
              <a:srgbClr val="E9E5DC">
                <a:lumMod val="5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'Transfer &amp; Commitment'!$B$5:$B$11</c:f>
              <c:strCache>
                <c:ptCount val="7"/>
                <c:pt idx="0">
                  <c:v>Not at all</c:v>
                </c:pt>
                <c:pt idx="1">
                  <c:v>2</c:v>
                </c:pt>
                <c:pt idx="2">
                  <c:v>3</c:v>
                </c:pt>
                <c:pt idx="3">
                  <c:v>Moderately</c:v>
                </c:pt>
                <c:pt idx="4">
                  <c:v>5</c:v>
                </c:pt>
                <c:pt idx="5">
                  <c:v>6</c:v>
                </c:pt>
                <c:pt idx="6">
                  <c:v>Extremely</c:v>
                </c:pt>
              </c:strCache>
            </c:strRef>
          </c:cat>
          <c:val>
            <c:numRef>
              <c:f>'Transfer &amp; Commitment'!$W$5:$W$11</c:f>
              <c:numCache>
                <c:formatCode>0%</c:formatCode>
                <c:ptCount val="7"/>
                <c:pt idx="0">
                  <c:v>8.5106382978723406E-3</c:v>
                </c:pt>
                <c:pt idx="1">
                  <c:v>1.196808510638298E-2</c:v>
                </c:pt>
                <c:pt idx="2">
                  <c:v>1.3031914893617021E-2</c:v>
                </c:pt>
                <c:pt idx="3">
                  <c:v>5.5851063829787231E-2</c:v>
                </c:pt>
                <c:pt idx="4">
                  <c:v>6.1968085106382978E-2</c:v>
                </c:pt>
                <c:pt idx="5">
                  <c:v>0.14946808510638299</c:v>
                </c:pt>
                <c:pt idx="6">
                  <c:v>0.69920212765957446</c:v>
                </c:pt>
              </c:numCache>
            </c:numRef>
          </c:val>
          <c:extLst>
            <c:ext xmlns:c16="http://schemas.microsoft.com/office/drawing/2014/chart" uri="{C3380CC4-5D6E-409C-BE32-E72D297353CC}">
              <c16:uniqueId val="{00000000-B8DD-4C1B-B2E3-7D14FE3FE971}"/>
            </c:ext>
          </c:extLst>
        </c:ser>
        <c:dLbls>
          <c:showLegendKey val="0"/>
          <c:showVal val="0"/>
          <c:showCatName val="0"/>
          <c:showSerName val="0"/>
          <c:showPercent val="0"/>
          <c:showBubbleSize val="0"/>
        </c:dLbls>
        <c:gapWidth val="219"/>
        <c:overlap val="-27"/>
        <c:axId val="307994312"/>
        <c:axId val="307990048"/>
      </c:barChart>
      <c:catAx>
        <c:axId val="307994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mn-cs"/>
              </a:defRPr>
            </a:pPr>
            <a:endParaRPr lang="en-US"/>
          </a:p>
        </c:txPr>
        <c:crossAx val="307990048"/>
        <c:crosses val="autoZero"/>
        <c:auto val="1"/>
        <c:lblAlgn val="ctr"/>
        <c:lblOffset val="100"/>
        <c:noMultiLvlLbl val="0"/>
      </c:catAx>
      <c:valAx>
        <c:axId val="30799004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mn-cs"/>
              </a:defRPr>
            </a:pPr>
            <a:endParaRPr lang="en-US"/>
          </a:p>
        </c:txPr>
        <c:crossAx val="307994312"/>
        <c:crosses val="autoZero"/>
        <c:crossBetween val="between"/>
        <c:majorUnit val="0.2"/>
        <c:minorUnit val="0.2"/>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sz="1200" b="0" i="0" u="none" strike="noStrike" kern="1200" spc="0" baseline="0">
                <a:solidFill>
                  <a:schemeClr val="tx1">
                    <a:lumMod val="65000"/>
                    <a:lumOff val="35000"/>
                  </a:schemeClr>
                </a:solidFill>
                <a:latin typeface="Arial" panose="020B0604020202020204" pitchFamily="34" charset="0"/>
                <a:ea typeface="+mn-ea"/>
                <a:cs typeface="+mn-cs"/>
              </a:defRPr>
            </a:pPr>
            <a:r>
              <a:rPr lang="en-US" sz="1200" baseline="0" dirty="0" smtClean="0">
                <a:latin typeface="Arial" panose="020B0604020202020204" pitchFamily="34" charset="0"/>
              </a:rPr>
              <a:t>If </a:t>
            </a:r>
            <a:r>
              <a:rPr lang="en-US" sz="1200" baseline="0" dirty="0">
                <a:latin typeface="Arial" panose="020B0604020202020204" pitchFamily="34" charset="0"/>
              </a:rPr>
              <a:t>you do not return to HSU, which of the following best describes your plan? (</a:t>
            </a:r>
            <a:r>
              <a:rPr lang="en-US" sz="1200" i="1" baseline="0" dirty="0" smtClean="0">
                <a:latin typeface="Arial" panose="020B0604020202020204" pitchFamily="34" charset="0"/>
              </a:rPr>
              <a:t>n</a:t>
            </a:r>
            <a:r>
              <a:rPr lang="en-US" sz="1200" baseline="0" dirty="0" smtClean="0">
                <a:latin typeface="Arial" panose="020B0604020202020204" pitchFamily="34" charset="0"/>
              </a:rPr>
              <a:t>=783)</a:t>
            </a:r>
            <a:endParaRPr lang="en-US" sz="1200" baseline="0" dirty="0">
              <a:latin typeface="Arial" panose="020B0604020202020204" pitchFamily="34" charset="0"/>
            </a:endParaRPr>
          </a:p>
        </c:rich>
      </c:tx>
      <c:overlay val="0"/>
      <c:spPr>
        <a:noFill/>
        <a:ln>
          <a:noFill/>
        </a:ln>
        <a:effectLst/>
      </c:spPr>
      <c:txPr>
        <a:bodyPr rot="0" spcFirstLastPara="1" vertOverflow="ellipsis" vert="horz" wrap="square" anchor="ctr" anchorCtr="1"/>
        <a:lstStyle/>
        <a:p>
          <a:pPr algn="ctr">
            <a:defRPr sz="1200" b="0" i="0" u="none" strike="noStrike" kern="1200" spc="0" baseline="0">
              <a:solidFill>
                <a:schemeClr val="tx1">
                  <a:lumMod val="65000"/>
                  <a:lumOff val="35000"/>
                </a:schemeClr>
              </a:solidFill>
              <a:latin typeface="Arial" panose="020B0604020202020204" pitchFamily="34" charset="0"/>
              <a:ea typeface="+mn-ea"/>
              <a:cs typeface="+mn-cs"/>
            </a:defRPr>
          </a:pPr>
          <a:endParaRPr lang="en-US"/>
        </a:p>
      </c:txPr>
    </c:title>
    <c:autoTitleDeleted val="0"/>
    <c:plotArea>
      <c:layout>
        <c:manualLayout>
          <c:layoutTarget val="inner"/>
          <c:xMode val="edge"/>
          <c:yMode val="edge"/>
          <c:x val="8.4454540768865452E-2"/>
          <c:y val="0.17632788548490264"/>
          <c:w val="0.89863724345491314"/>
          <c:h val="0.54158282762425403"/>
        </c:manualLayout>
      </c:layout>
      <c:barChart>
        <c:barDir val="col"/>
        <c:grouping val="clustered"/>
        <c:varyColors val="0"/>
        <c:ser>
          <c:idx val="0"/>
          <c:order val="0"/>
          <c:spPr>
            <a:solidFill>
              <a:srgbClr val="855D5D">
                <a:lumMod val="75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'Transfer &amp; Commitment'!$Z$5:$Z$10</c:f>
              <c:strCache>
                <c:ptCount val="6"/>
                <c:pt idx="0">
                  <c:v>I do not plan to attend any college or university</c:v>
                </c:pt>
                <c:pt idx="1">
                  <c:v>I plan to take some time off and come back to HSU in the future</c:v>
                </c:pt>
                <c:pt idx="2">
                  <c:v>I plan to transfer to another institution</c:v>
                </c:pt>
                <c:pt idx="3">
                  <c:v>I plan to pursue a study abroad opportunity or co-op/internship away from HSU</c:v>
                </c:pt>
                <c:pt idx="4">
                  <c:v>I plan to graduate or complete a certificate or licensure</c:v>
                </c:pt>
                <c:pt idx="5">
                  <c:v>Other</c:v>
                </c:pt>
              </c:strCache>
            </c:strRef>
          </c:cat>
          <c:val>
            <c:numRef>
              <c:f>'Transfer &amp; Commitment'!$AC$5:$AC$10</c:f>
              <c:numCache>
                <c:formatCode>0%</c:formatCode>
                <c:ptCount val="6"/>
                <c:pt idx="0">
                  <c:v>3.3078880407124679E-2</c:v>
                </c:pt>
                <c:pt idx="1">
                  <c:v>7.124681933842239E-2</c:v>
                </c:pt>
                <c:pt idx="2">
                  <c:v>0.48727735368956743</c:v>
                </c:pt>
                <c:pt idx="3">
                  <c:v>0.1475826972010178</c:v>
                </c:pt>
                <c:pt idx="4">
                  <c:v>0.21628498727735368</c:v>
                </c:pt>
                <c:pt idx="5">
                  <c:v>4.4529262086513997E-2</c:v>
                </c:pt>
              </c:numCache>
            </c:numRef>
          </c:val>
          <c:extLst>
            <c:ext xmlns:c16="http://schemas.microsoft.com/office/drawing/2014/chart" uri="{C3380CC4-5D6E-409C-BE32-E72D297353CC}">
              <c16:uniqueId val="{00000000-4EA6-435F-843E-A43ADD6E15F4}"/>
            </c:ext>
          </c:extLst>
        </c:ser>
        <c:dLbls>
          <c:showLegendKey val="0"/>
          <c:showVal val="0"/>
          <c:showCatName val="0"/>
          <c:showSerName val="0"/>
          <c:showPercent val="0"/>
          <c:showBubbleSize val="0"/>
        </c:dLbls>
        <c:gapWidth val="219"/>
        <c:overlap val="-27"/>
        <c:axId val="307994312"/>
        <c:axId val="307990048"/>
      </c:barChart>
      <c:catAx>
        <c:axId val="307994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mn-cs"/>
              </a:defRPr>
            </a:pPr>
            <a:endParaRPr lang="en-US"/>
          </a:p>
        </c:txPr>
        <c:crossAx val="307990048"/>
        <c:crosses val="autoZero"/>
        <c:auto val="1"/>
        <c:lblAlgn val="ctr"/>
        <c:lblOffset val="100"/>
        <c:noMultiLvlLbl val="0"/>
      </c:catAx>
      <c:valAx>
        <c:axId val="30799004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mn-cs"/>
              </a:defRPr>
            </a:pPr>
            <a:endParaRPr lang="en-US"/>
          </a:p>
        </c:txPr>
        <c:crossAx val="307994312"/>
        <c:crosses val="autoZero"/>
        <c:crossBetween val="between"/>
        <c:majorUnit val="0.2"/>
        <c:minorUnit val="0.2"/>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2"/>
          <c:tx>
            <c:v>University retention rate</c:v>
          </c:tx>
          <c:spPr>
            <a:solidFill>
              <a:schemeClr val="bg1">
                <a:lumMod val="65000"/>
              </a:schemeClr>
            </a:solidFill>
            <a:ln>
              <a:noFill/>
            </a:ln>
            <a:effectLst/>
          </c:spPr>
          <c:invertIfNegative val="0"/>
          <c:dLbls>
            <c:dLbl>
              <c:idx val="0"/>
              <c:layout>
                <c:manualLayout>
                  <c:x val="-2.3147880741854533E-17"/>
                  <c:y val="0.5705329153605014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319-4AE3-B9A0-35F1D1F00FEF}"/>
                </c:ext>
              </c:extLst>
            </c:dLbl>
            <c:dLbl>
              <c:idx val="1"/>
              <c:layout>
                <c:manualLayout>
                  <c:x val="5.0505050505050509E-3"/>
                  <c:y val="0.4890282131661440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319-4AE3-B9A0-35F1D1F00FEF}"/>
                </c:ext>
              </c:extLst>
            </c:dLbl>
            <c:dLbl>
              <c:idx val="2"/>
              <c:layout>
                <c:manualLayout>
                  <c:x val="3.787878787878788E-3"/>
                  <c:y val="0.4608150470219435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319-4AE3-B9A0-35F1D1F00FEF}"/>
                </c:ext>
              </c:extLst>
            </c:dLbl>
            <c:dLbl>
              <c:idx val="3"/>
              <c:layout>
                <c:manualLayout>
                  <c:x val="2.5252525252525255E-3"/>
                  <c:y val="0.3149164465727050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319-4AE3-B9A0-35F1D1F00FEF}"/>
                </c:ext>
              </c:extLst>
            </c:dLbl>
            <c:spPr>
              <a:solidFill>
                <a:schemeClr val="bg1">
                  <a:alpha val="0"/>
                </a:schemeClr>
              </a:solid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'Commitment &amp; Retention (1)'!$Q$27:$T$27</c:f>
              <c:numCache>
                <c:formatCode>0%</c:formatCode>
                <c:ptCount val="4"/>
                <c:pt idx="0">
                  <c:v>0.71550000000000002</c:v>
                </c:pt>
                <c:pt idx="1">
                  <c:v>0.61370000000000002</c:v>
                </c:pt>
                <c:pt idx="2">
                  <c:v>0.57999999999999996</c:v>
                </c:pt>
                <c:pt idx="3">
                  <c:v>0.39800000000000002</c:v>
                </c:pt>
              </c:numCache>
            </c:numRef>
          </c:val>
          <c:extLst>
            <c:ext xmlns:c16="http://schemas.microsoft.com/office/drawing/2014/chart" uri="{C3380CC4-5D6E-409C-BE32-E72D297353CC}">
              <c16:uniqueId val="{00000001-2319-4AE3-B9A0-35F1D1F00FEF}"/>
            </c:ext>
          </c:extLst>
        </c:ser>
        <c:dLbls>
          <c:showLegendKey val="0"/>
          <c:showVal val="0"/>
          <c:showCatName val="0"/>
          <c:showSerName val="0"/>
          <c:showPercent val="0"/>
          <c:showBubbleSize val="0"/>
        </c:dLbls>
        <c:gapWidth val="150"/>
        <c:axId val="336291464"/>
        <c:axId val="336296056"/>
      </c:barChart>
      <c:lineChart>
        <c:grouping val="standard"/>
        <c:varyColors val="0"/>
        <c:ser>
          <c:idx val="1"/>
          <c:order val="0"/>
          <c:tx>
            <c:v>Low/moderate commitment to HSU</c:v>
          </c:tx>
          <c:spPr>
            <a:ln w="28575" cap="rnd">
              <a:solidFill>
                <a:srgbClr val="002060"/>
              </a:solidFill>
              <a:round/>
            </a:ln>
            <a:effectLst/>
          </c:spPr>
          <c:marker>
            <c:symbol val="circle"/>
            <c:size val="5"/>
            <c:spPr>
              <a:solidFill>
                <a:srgbClr val="002060"/>
              </a:solidFill>
              <a:ln w="9525">
                <a:solidFill>
                  <a:srgbClr val="002060"/>
                </a:solidFill>
              </a:ln>
              <a:effectLst/>
            </c:spPr>
          </c:marker>
          <c:dLbls>
            <c:dLbl>
              <c:idx val="0"/>
              <c:layout>
                <c:manualLayout>
                  <c:x val="-2.2727272727272728E-2"/>
                  <c:y val="3.44827586206895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319-4AE3-B9A0-35F1D1F00FEF}"/>
                </c:ext>
              </c:extLst>
            </c:dLbl>
            <c:dLbl>
              <c:idx val="1"/>
              <c:layout>
                <c:manualLayout>
                  <c:x val="-2.1464646464646464E-2"/>
                  <c:y val="3.13479623824450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319-4AE3-B9A0-35F1D1F00FEF}"/>
                </c:ext>
              </c:extLst>
            </c:dLbl>
            <c:dLbl>
              <c:idx val="2"/>
              <c:layout>
                <c:manualLayout>
                  <c:x val="-2.2727272727272822E-2"/>
                  <c:y val="3.76175548589340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319-4AE3-B9A0-35F1D1F00FEF}"/>
                </c:ext>
              </c:extLst>
            </c:dLbl>
            <c:dLbl>
              <c:idx val="3"/>
              <c:layout>
                <c:manualLayout>
                  <c:x val="-2.0202020202020204E-2"/>
                  <c:y val="3.76175548589341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319-4AE3-B9A0-35F1D1F00FEF}"/>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noFill/>
                      <a:round/>
                    </a:ln>
                    <a:effectLst/>
                  </c:spPr>
                </c15:leaderLines>
              </c:ext>
            </c:extLst>
          </c:dLbls>
          <c:cat>
            <c:strRef>
              <c:f>Sheet4!$G$31:$G$34</c:f>
              <c:strCache>
                <c:ptCount val="4"/>
                <c:pt idx="0">
                  <c:v>Enrolled year 2</c:v>
                </c:pt>
                <c:pt idx="1">
                  <c:v>Enrolled year 3</c:v>
                </c:pt>
                <c:pt idx="2">
                  <c:v>Enrolled year 4</c:v>
                </c:pt>
                <c:pt idx="3">
                  <c:v>Enrolled year 5</c:v>
                </c:pt>
              </c:strCache>
            </c:strRef>
          </c:cat>
          <c:val>
            <c:numRef>
              <c:f>('Commitment &amp; Retention (3)'!$C$12,'Commitment &amp; Retention (3)'!$E$12,'Commitment &amp; Retention (3)'!$G$12,'Commitment &amp; Retention (3)'!$I$12)</c:f>
              <c:numCache>
                <c:formatCode>0%</c:formatCode>
                <c:ptCount val="4"/>
                <c:pt idx="0">
                  <c:v>0.49375000000000002</c:v>
                </c:pt>
                <c:pt idx="1">
                  <c:v>0.43966666666666665</c:v>
                </c:pt>
                <c:pt idx="2">
                  <c:v>0.38650000000000001</c:v>
                </c:pt>
                <c:pt idx="3">
                  <c:v>0.375</c:v>
                </c:pt>
              </c:numCache>
            </c:numRef>
          </c:val>
          <c:smooth val="0"/>
          <c:extLst>
            <c:ext xmlns:c16="http://schemas.microsoft.com/office/drawing/2014/chart" uri="{C3380CC4-5D6E-409C-BE32-E72D297353CC}">
              <c16:uniqueId val="{00000002-2319-4AE3-B9A0-35F1D1F00FEF}"/>
            </c:ext>
          </c:extLst>
        </c:ser>
        <c:ser>
          <c:idx val="0"/>
          <c:order val="1"/>
          <c:tx>
            <c:v>High commitment to HSU</c:v>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2.2727272727272749E-2"/>
                  <c:y val="-4.38871473354232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319-4AE3-B9A0-35F1D1F00FEF}"/>
                </c:ext>
              </c:extLst>
            </c:dLbl>
            <c:dLbl>
              <c:idx val="1"/>
              <c:layout>
                <c:manualLayout>
                  <c:x val="-2.5252525252525297E-2"/>
                  <c:y val="-4.07523510971786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319-4AE3-B9A0-35F1D1F00FEF}"/>
                </c:ext>
              </c:extLst>
            </c:dLbl>
            <c:dLbl>
              <c:idx val="2"/>
              <c:layout>
                <c:manualLayout>
                  <c:x val="-2.1464646464646558E-2"/>
                  <c:y val="-4.38871473354232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319-4AE3-B9A0-35F1D1F00FEF}"/>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noFill/>
                      <a:round/>
                    </a:ln>
                    <a:effectLst/>
                  </c:spPr>
                </c15:leaderLines>
              </c:ext>
            </c:extLst>
          </c:dLbls>
          <c:cat>
            <c:strRef>
              <c:f>Sheet4!$G$31:$G$34</c:f>
              <c:strCache>
                <c:ptCount val="4"/>
                <c:pt idx="0">
                  <c:v>Enrolled year 2</c:v>
                </c:pt>
                <c:pt idx="1">
                  <c:v>Enrolled year 3</c:v>
                </c:pt>
                <c:pt idx="2">
                  <c:v>Enrolled year 4</c:v>
                </c:pt>
                <c:pt idx="3">
                  <c:v>Enrolled year 5</c:v>
                </c:pt>
              </c:strCache>
            </c:strRef>
          </c:cat>
          <c:val>
            <c:numRef>
              <c:f>('Commitment &amp; Retention (3)'!$C$24,'Commitment &amp; Retention (3)'!$E$24,'Commitment &amp; Retention (3)'!$G$24,'Commitment &amp; Retention (3)'!$I$24)</c:f>
              <c:numCache>
                <c:formatCode>0%</c:formatCode>
                <c:ptCount val="4"/>
                <c:pt idx="0">
                  <c:v>0.58925000000000005</c:v>
                </c:pt>
                <c:pt idx="1">
                  <c:v>0.53600000000000003</c:v>
                </c:pt>
                <c:pt idx="2">
                  <c:v>0.44550000000000001</c:v>
                </c:pt>
                <c:pt idx="3">
                  <c:v>0.5</c:v>
                </c:pt>
              </c:numCache>
            </c:numRef>
          </c:val>
          <c:smooth val="0"/>
          <c:extLst>
            <c:ext xmlns:c16="http://schemas.microsoft.com/office/drawing/2014/chart" uri="{C3380CC4-5D6E-409C-BE32-E72D297353CC}">
              <c16:uniqueId val="{00000003-2319-4AE3-B9A0-35F1D1F00FEF}"/>
            </c:ext>
          </c:extLst>
        </c:ser>
        <c:dLbls>
          <c:showLegendKey val="0"/>
          <c:showVal val="0"/>
          <c:showCatName val="0"/>
          <c:showSerName val="0"/>
          <c:showPercent val="0"/>
          <c:showBubbleSize val="0"/>
        </c:dLbls>
        <c:marker val="1"/>
        <c:smooth val="0"/>
        <c:axId val="336291464"/>
        <c:axId val="336296056"/>
      </c:lineChart>
      <c:catAx>
        <c:axId val="336291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36296056"/>
        <c:crosses val="autoZero"/>
        <c:auto val="1"/>
        <c:lblAlgn val="ctr"/>
        <c:lblOffset val="100"/>
        <c:noMultiLvlLbl val="0"/>
      </c:catAx>
      <c:valAx>
        <c:axId val="33629605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36291464"/>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0.38417</cdr:x>
      <cdr:y>0.79497</cdr:y>
    </cdr:from>
    <cdr:to>
      <cdr:x>0.43188</cdr:x>
      <cdr:y>0.85954</cdr:y>
    </cdr:to>
    <cdr:sp macro="" textlink="">
      <cdr:nvSpPr>
        <cdr:cNvPr id="2" name="TextBox 1"/>
        <cdr:cNvSpPr txBox="1"/>
      </cdr:nvSpPr>
      <cdr:spPr>
        <a:xfrm xmlns:a="http://schemas.openxmlformats.org/drawingml/2006/main">
          <a:off x="3864164" y="3220643"/>
          <a:ext cx="479834" cy="2616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smtClean="0">
              <a:solidFill>
                <a:schemeClr val="bg1"/>
              </a:solidFill>
              <a:latin typeface="Arial" panose="020B0604020202020204" pitchFamily="34" charset="0"/>
              <a:cs typeface="Arial" panose="020B0604020202020204" pitchFamily="34" charset="0"/>
            </a:rPr>
            <a:t>61%</a:t>
          </a:r>
          <a:endParaRPr lang="en-US" sz="1000" dirty="0">
            <a:solidFill>
              <a:schemeClr val="bg1"/>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0.83782</cdr:x>
      <cdr:y>0.79273</cdr:y>
    </cdr:from>
    <cdr:to>
      <cdr:x>0.88282</cdr:x>
      <cdr:y>0.85307</cdr:y>
    </cdr:to>
    <cdr:sp macro="" textlink="">
      <cdr:nvSpPr>
        <cdr:cNvPr id="3" name="TextBox 2"/>
        <cdr:cNvSpPr txBox="1"/>
      </cdr:nvSpPr>
      <cdr:spPr>
        <a:xfrm xmlns:a="http://schemas.openxmlformats.org/drawingml/2006/main">
          <a:off x="8427108" y="3211592"/>
          <a:ext cx="452675" cy="24444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smtClean="0">
              <a:solidFill>
                <a:schemeClr val="bg1"/>
              </a:solidFill>
              <a:latin typeface="Arial" panose="020B0604020202020204" pitchFamily="34" charset="0"/>
              <a:cs typeface="Arial" panose="020B0604020202020204" pitchFamily="34" charset="0"/>
            </a:rPr>
            <a:t>40%</a:t>
          </a:r>
          <a:endParaRPr lang="en-US" sz="1000" dirty="0">
            <a:solidFill>
              <a:schemeClr val="bg1"/>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0.16005</cdr:x>
      <cdr:y>0.79273</cdr:y>
    </cdr:from>
    <cdr:to>
      <cdr:x>0.2038</cdr:x>
      <cdr:y>0.85731</cdr:y>
    </cdr:to>
    <cdr:sp macro="" textlink="">
      <cdr:nvSpPr>
        <cdr:cNvPr id="4" name="TextBox 1"/>
        <cdr:cNvSpPr txBox="1"/>
      </cdr:nvSpPr>
      <cdr:spPr>
        <a:xfrm xmlns:a="http://schemas.openxmlformats.org/drawingml/2006/main">
          <a:off x="1609850" y="3211592"/>
          <a:ext cx="440099" cy="26161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smtClean="0">
              <a:solidFill>
                <a:schemeClr val="bg1"/>
              </a:solidFill>
              <a:latin typeface="Arial" panose="020B0604020202020204" pitchFamily="34" charset="0"/>
              <a:cs typeface="Arial" panose="020B0604020202020204" pitchFamily="34" charset="0"/>
            </a:rPr>
            <a:t>72%</a:t>
          </a:r>
          <a:endParaRPr lang="en-US" sz="1000" dirty="0">
            <a:solidFill>
              <a:schemeClr val="bg1"/>
            </a:solidFill>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0.39605</cdr:x>
      <cdr:y>0.17376</cdr:y>
    </cdr:from>
    <cdr:to>
      <cdr:x>0.51014</cdr:x>
      <cdr:y>0.23771</cdr:y>
    </cdr:to>
    <cdr:sp macro="" textlink="">
      <cdr:nvSpPr>
        <cdr:cNvPr id="3" name="TextBox 2"/>
        <cdr:cNvSpPr txBox="1"/>
      </cdr:nvSpPr>
      <cdr:spPr>
        <a:xfrm xmlns:a="http://schemas.openxmlformats.org/drawingml/2006/main">
          <a:off x="2763511" y="739585"/>
          <a:ext cx="796117" cy="272191"/>
        </a:xfrm>
        <a:prstGeom xmlns:a="http://schemas.openxmlformats.org/drawingml/2006/main" prst="rect">
          <a:avLst/>
        </a:prstGeom>
        <a:noFill xmlns:a="http://schemas.openxmlformats.org/drawingml/2006/main"/>
      </cdr:spPr>
      <cdr:txBody>
        <a:bodyPr xmlns:a="http://schemas.openxmlformats.org/drawingml/2006/main" vertOverflow="clip" wrap="square" rtlCol="0"/>
        <a:lstStyle xmlns:a="http://schemas.openxmlformats.org/drawingml/2006/main"/>
        <a:p xmlns:a="http://schemas.openxmlformats.org/drawingml/2006/main">
          <a:r>
            <a:rPr lang="en-US" sz="1000" b="1" dirty="0" smtClean="0">
              <a:solidFill>
                <a:schemeClr val="accent2"/>
              </a:solidFill>
              <a:latin typeface="Arial" panose="020B0604020202020204" pitchFamily="34" charset="0"/>
              <a:cs typeface="Arial" panose="020B0604020202020204" pitchFamily="34" charset="0"/>
            </a:rPr>
            <a:t>Mayday</a:t>
          </a:r>
          <a:r>
            <a:rPr lang="en-US" b="1" dirty="0" smtClean="0">
              <a:solidFill>
                <a:schemeClr val="accent2"/>
              </a:solidFill>
            </a:rPr>
            <a:t>! </a:t>
          </a:r>
          <a:endParaRPr lang="en-US" sz="1100" b="1" dirty="0">
            <a:solidFill>
              <a:schemeClr val="accent2"/>
            </a:solidFill>
          </a:endParaRPr>
        </a:p>
      </cdr:txBody>
    </cdr:sp>
  </cdr:relSizeAnchor>
  <cdr:relSizeAnchor xmlns:cdr="http://schemas.openxmlformats.org/drawingml/2006/chartDrawing">
    <cdr:from>
      <cdr:x>0.42412</cdr:x>
      <cdr:y>0.51151</cdr:y>
    </cdr:from>
    <cdr:to>
      <cdr:x>0.50546</cdr:x>
      <cdr:y>0.56522</cdr:y>
    </cdr:to>
    <cdr:sp macro="" textlink="">
      <cdr:nvSpPr>
        <cdr:cNvPr id="6" name="TextBox 5"/>
        <cdr:cNvSpPr txBox="1"/>
      </cdr:nvSpPr>
      <cdr:spPr>
        <a:xfrm xmlns:a="http://schemas.openxmlformats.org/drawingml/2006/main">
          <a:off x="2959432" y="2177142"/>
          <a:ext cx="567539"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dirty="0" smtClean="0">
              <a:solidFill>
                <a:schemeClr val="bg1"/>
              </a:solidFill>
            </a:rPr>
            <a:t>N=381</a:t>
          </a:r>
          <a:endParaRPr lang="en-US" sz="900" dirty="0">
            <a:solidFill>
              <a:schemeClr val="bg1"/>
            </a:solidFill>
          </a:endParaRPr>
        </a:p>
      </cdr:txBody>
    </cdr:sp>
  </cdr:relSizeAnchor>
  <cdr:relSizeAnchor xmlns:cdr="http://schemas.openxmlformats.org/drawingml/2006/chartDrawing">
    <cdr:from>
      <cdr:x>0.49358</cdr:x>
      <cdr:y>0.17688</cdr:y>
    </cdr:from>
    <cdr:to>
      <cdr:x>0.53923</cdr:x>
      <cdr:y>0.23039</cdr:y>
    </cdr:to>
    <cdr:sp macro="" textlink="">
      <cdr:nvSpPr>
        <cdr:cNvPr id="2" name="Action Button: Sound 1"/>
        <cdr:cNvSpPr/>
      </cdr:nvSpPr>
      <cdr:spPr>
        <a:xfrm xmlns:a="http://schemas.openxmlformats.org/drawingml/2006/main">
          <a:off x="3444064" y="752878"/>
          <a:ext cx="318536" cy="227718"/>
        </a:xfrm>
        <a:prstGeom xmlns:a="http://schemas.openxmlformats.org/drawingml/2006/main" prst="actionButtonSound">
          <a:avLst/>
        </a:prstGeom>
        <a:gradFill xmlns:a="http://schemas.openxmlformats.org/drawingml/2006/main">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xmlns:a="http://schemas.openxmlformats.org/drawingml/2006/main">
          <a:solidFill>
            <a:schemeClr val="accent1">
              <a:shade val="50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0C231E-F1E2-4876-8C20-30FB025A6799}" type="datetimeFigureOut">
              <a:rPr lang="en-US" smtClean="0"/>
              <a:t>3/9/2018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73B1D6-A266-40C1-90A7-86CEE2A337FF}" type="slidenum">
              <a:rPr lang="en-US" smtClean="0"/>
              <a:t>‹#›</a:t>
            </a:fld>
            <a:endParaRPr lang="en-US" dirty="0"/>
          </a:p>
        </p:txBody>
      </p:sp>
    </p:spTree>
    <p:extLst>
      <p:ext uri="{BB962C8B-B14F-4D97-AF65-F5344CB8AC3E}">
        <p14:creationId xmlns:p14="http://schemas.microsoft.com/office/powerpoint/2010/main" val="3461037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There are 4 Mapworks surveys that get administered to students in the first 2 years of their tenure at HSU. First-year students get a survey in fall and again in spring at the 3-5 week mark of each semester. Second-year students also get a survey in fall and again in spring at the 3-5 week mark of each semester. </a:t>
            </a:r>
          </a:p>
          <a:p>
            <a:endParaRPr lang="en-US" baseline="0" dirty="0" smtClean="0"/>
          </a:p>
          <a:p>
            <a:r>
              <a:rPr lang="en-US" b="1" baseline="0" dirty="0" smtClean="0"/>
              <a:t>This data is from the first-year fall transition survey only </a:t>
            </a:r>
            <a:r>
              <a:rPr lang="en-US" baseline="0" dirty="0" smtClean="0"/>
              <a:t>and is a snapshot of students between weeks 3-5 of their first semester. </a:t>
            </a:r>
            <a:r>
              <a:rPr lang="en-US" i="1" baseline="0" dirty="0" smtClean="0"/>
              <a:t>Results may change over time </a:t>
            </a:r>
            <a:r>
              <a:rPr lang="en-US" baseline="0" dirty="0" smtClean="0"/>
              <a:t>and we will know when we analyze the first-year spring surveys and the second-year surveys (analysis forthcoming). This is ONE entry point into a complex, multilayered discussion. This data will not fix everything. It is just a place to start. The logic is that this group of students could be easily identifiable through Mapworks, and therefore immediately actionable if HSU decides this is the best return on investment of resources.</a:t>
            </a:r>
            <a:endParaRPr lang="en-US" dirty="0"/>
          </a:p>
        </p:txBody>
      </p:sp>
      <p:sp>
        <p:nvSpPr>
          <p:cNvPr id="4" name="Slide Number Placeholder 3"/>
          <p:cNvSpPr>
            <a:spLocks noGrp="1"/>
          </p:cNvSpPr>
          <p:nvPr>
            <p:ph type="sldNum" sz="quarter" idx="10"/>
          </p:nvPr>
        </p:nvSpPr>
        <p:spPr/>
        <p:txBody>
          <a:bodyPr/>
          <a:lstStyle/>
          <a:p>
            <a:fld id="{2273B1D6-A266-40C1-90A7-86CEE2A337FF}" type="slidenum">
              <a:rPr lang="en-US" smtClean="0"/>
              <a:t>1</a:t>
            </a:fld>
            <a:endParaRPr lang="en-US" dirty="0"/>
          </a:p>
        </p:txBody>
      </p:sp>
    </p:spTree>
    <p:extLst>
      <p:ext uri="{BB962C8B-B14F-4D97-AF65-F5344CB8AC3E}">
        <p14:creationId xmlns:p14="http://schemas.microsoft.com/office/powerpoint/2010/main" val="209466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baseline="0" dirty="0" smtClean="0"/>
              <a:t>THIS IS ABOUT UNMET EXPECTATIONS. </a:t>
            </a:r>
            <a:r>
              <a:rPr lang="en-US" i="1" u="sng" baseline="0" dirty="0" smtClean="0"/>
              <a:t>How do students arrive at HSU not having clarity about what HSU offers? How can HSU provide more clarity for students (before they commit) about our majors and what the off- campus community can offer to support different majors? For students who are using HSU as a temporary stop, can we influence their decision? Is that a good return on investment? What are the ethical considerations?</a:t>
            </a:r>
          </a:p>
          <a:p>
            <a:endParaRPr lang="en-US" baseline="0" dirty="0" smtClean="0"/>
          </a:p>
          <a:p>
            <a:r>
              <a:rPr lang="en-US" dirty="0" smtClean="0"/>
              <a:t>The low/moderate commitment group</a:t>
            </a:r>
            <a:r>
              <a:rPr lang="en-US" baseline="0" dirty="0" smtClean="0"/>
              <a:t> was primarily concerned that HSU didn’t offer the major they wanted and that HSU didn’t fit their long term education and career goals. The high commitment group was concerned about HSU not offering the major they wanted but they were also looking for a better program somewhere else, either that was more specialized for their major or that offered more opportunities and a better pedigree. These students seemed to be viewing HSU as a temporary landing pad to get basic coursework done until they got a better plan or a better opportunity came up. Many of these students indicated they had aspirations for careers in health. </a:t>
            </a:r>
            <a:endParaRPr lang="en-US" dirty="0"/>
          </a:p>
        </p:txBody>
      </p:sp>
      <p:sp>
        <p:nvSpPr>
          <p:cNvPr id="4" name="Slide Number Placeholder 3"/>
          <p:cNvSpPr>
            <a:spLocks noGrp="1"/>
          </p:cNvSpPr>
          <p:nvPr>
            <p:ph type="sldNum" sz="quarter" idx="10"/>
          </p:nvPr>
        </p:nvSpPr>
        <p:spPr/>
        <p:txBody>
          <a:bodyPr/>
          <a:lstStyle/>
          <a:p>
            <a:fld id="{2273B1D6-A266-40C1-90A7-86CEE2A337FF}" type="slidenum">
              <a:rPr lang="en-US" smtClean="0"/>
              <a:t>10</a:t>
            </a:fld>
            <a:endParaRPr lang="en-US" dirty="0"/>
          </a:p>
        </p:txBody>
      </p:sp>
    </p:spTree>
    <p:extLst>
      <p:ext uri="{BB962C8B-B14F-4D97-AF65-F5344CB8AC3E}">
        <p14:creationId xmlns:p14="http://schemas.microsoft.com/office/powerpoint/2010/main" val="1878844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u="sng" baseline="0" dirty="0" smtClean="0"/>
              <a:t>THIS IS ABOUT THE SHOCK OF FINANCIAL IMPACTS AND PRACTICAL RESPONSES TO BASIC NEEDS (OF SELF AND FAMILY UNIT). </a:t>
            </a:r>
            <a:r>
              <a:rPr lang="en-US" i="1" u="sng" baseline="0" dirty="0" smtClean="0"/>
              <a:t>Is it possible for this reflection to happen before students commit to HSU and to loans? Often times, students are helping to put food on their family’s table or working to send money home. If student financial resources are being re-routed back to their family units, how can HSU better support students to honor family well-being while also navigating the financial realities of paying for college? Students/families do get packets in the mail explaining the financial aid packages they are awarded. What could happen differently to better prepare students/families for the financial realities of paying for college? What is within HSU’s sphere of influence? Starting Fall 2018, community college will be free for the first year. In Fall 2017, 54% HSU’s first time undergrads were Pell eligible. How might free community college tuition influence prospective students’ decisions about college? What does this mean for HSU’s identity and how we sell ourselves/commit to students/families? </a:t>
            </a:r>
          </a:p>
          <a:p>
            <a:endParaRPr lang="en-US" baseline="0" dirty="0" smtClean="0"/>
          </a:p>
          <a:p>
            <a:r>
              <a:rPr lang="en-US" dirty="0" smtClean="0"/>
              <a:t>Both groups of students had similar reasons why the financial</a:t>
            </a:r>
            <a:r>
              <a:rPr lang="en-US" baseline="0" dirty="0" smtClean="0"/>
              <a:t> burden impacted their decision to transfer. Mainly it was that tuition was too expensive and that families could not afford it. Most felt that it would be cheaper to return home and attend college there. Some students were not comfortable with taking out loans, and other students were considering attending another CSU closer to home or a junior college. The high commitment group talked a lot more than the low/moderate group, specifically about family and not wanting to burden their parents anymore financially. </a:t>
            </a:r>
            <a:endParaRPr lang="en-US" dirty="0"/>
          </a:p>
        </p:txBody>
      </p:sp>
      <p:sp>
        <p:nvSpPr>
          <p:cNvPr id="4" name="Slide Number Placeholder 3"/>
          <p:cNvSpPr>
            <a:spLocks noGrp="1"/>
          </p:cNvSpPr>
          <p:nvPr>
            <p:ph type="sldNum" sz="quarter" idx="10"/>
          </p:nvPr>
        </p:nvSpPr>
        <p:spPr/>
        <p:txBody>
          <a:bodyPr/>
          <a:lstStyle/>
          <a:p>
            <a:fld id="{2273B1D6-A266-40C1-90A7-86CEE2A337FF}" type="slidenum">
              <a:rPr lang="en-US" smtClean="0"/>
              <a:t>11</a:t>
            </a:fld>
            <a:endParaRPr lang="en-US" dirty="0"/>
          </a:p>
        </p:txBody>
      </p:sp>
    </p:spTree>
    <p:extLst>
      <p:ext uri="{BB962C8B-B14F-4D97-AF65-F5344CB8AC3E}">
        <p14:creationId xmlns:p14="http://schemas.microsoft.com/office/powerpoint/2010/main" val="2554035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Graduation trickle after 4 years for first-year</a:t>
            </a:r>
            <a:r>
              <a:rPr lang="en-US" baseline="0" dirty="0" smtClean="0"/>
              <a:t> </a:t>
            </a:r>
            <a:r>
              <a:rPr lang="en-US" dirty="0" smtClean="0"/>
              <a:t>students who said, during weeks 3-5</a:t>
            </a:r>
            <a:r>
              <a:rPr lang="en-US" baseline="0" dirty="0" smtClean="0"/>
              <a:t> of freshmen fall semester, they planned on transferring to another institution</a:t>
            </a:r>
            <a:r>
              <a:rPr lang="en-US" dirty="0" smtClean="0"/>
              <a:t>: 17% graduation rate after 4 years for HSU in general</a:t>
            </a:r>
            <a:r>
              <a:rPr lang="en-US" smtClean="0"/>
              <a:t>.</a:t>
            </a:r>
            <a:r>
              <a:rPr lang="en-US" baseline="0" smtClean="0"/>
              <a:t> </a:t>
            </a:r>
          </a:p>
          <a:p>
            <a:endParaRPr lang="en-US" baseline="0" dirty="0" smtClean="0"/>
          </a:p>
          <a:p>
            <a:r>
              <a:rPr lang="en-US" baseline="0" dirty="0" smtClean="0"/>
              <a:t>The good news is that while some students did follow through with a transfer, we did retain some of the students who originally planned on transferring. </a:t>
            </a:r>
            <a:endParaRPr lang="en-US" dirty="0"/>
          </a:p>
        </p:txBody>
      </p:sp>
      <p:sp>
        <p:nvSpPr>
          <p:cNvPr id="4" name="Slide Number Placeholder 3"/>
          <p:cNvSpPr>
            <a:spLocks noGrp="1"/>
          </p:cNvSpPr>
          <p:nvPr>
            <p:ph type="sldNum" sz="quarter" idx="10"/>
          </p:nvPr>
        </p:nvSpPr>
        <p:spPr/>
        <p:txBody>
          <a:bodyPr/>
          <a:lstStyle/>
          <a:p>
            <a:fld id="{2273B1D6-A266-40C1-90A7-86CEE2A337FF}" type="slidenum">
              <a:rPr lang="en-US" smtClean="0"/>
              <a:t>12</a:t>
            </a:fld>
            <a:endParaRPr lang="en-US" dirty="0"/>
          </a:p>
        </p:txBody>
      </p:sp>
    </p:spTree>
    <p:extLst>
      <p:ext uri="{BB962C8B-B14F-4D97-AF65-F5344CB8AC3E}">
        <p14:creationId xmlns:p14="http://schemas.microsoft.com/office/powerpoint/2010/main" val="3922309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Retaining into Sophomore (second) year:</a:t>
            </a:r>
          </a:p>
          <a:p>
            <a:r>
              <a:rPr lang="en-US" dirty="0" smtClean="0"/>
              <a:t>The</a:t>
            </a:r>
            <a:r>
              <a:rPr lang="en-US" baseline="0" dirty="0" smtClean="0"/>
              <a:t> predictors shown are from best fit logistic regression models. Predictors shown are statistically significant and ranked in each column from top to bottom, most to least important. HSU being first choice, region of origin, and race/ethnic group didn’t play a significant role in explaining variance in the models for this survey. That may change over time, and we will know more when we analyze freshmen spring survey data and sophomore survey data. </a:t>
            </a:r>
          </a:p>
          <a:p>
            <a:endParaRPr lang="en-US" baseline="0" dirty="0" smtClean="0"/>
          </a:p>
          <a:p>
            <a:r>
              <a:rPr lang="en-US" baseline="0" dirty="0" smtClean="0"/>
              <a:t>For Low/moderate commitment group: loans and grants, cum 1 yr. GPA, and homesick: distressed (see note below) were strongest predictors. The more financial aid, the more likely to return for sophomore year. The higher the 1 year cumulative GPA, the more likely to return. The lower the 1 year cumulative GPA, the less likely to return. This does not necessarily mean students had to be on probation. </a:t>
            </a:r>
          </a:p>
          <a:p>
            <a:endParaRPr lang="en-US" baseline="0" dirty="0" smtClean="0"/>
          </a:p>
          <a:p>
            <a:r>
              <a:rPr lang="en-US" baseline="0" dirty="0" smtClean="0"/>
              <a:t>NOTE: Homesickness: distressed is one of two series of questions about homesickness. One series addresses separation and missing family, friends and significant others. The one that was a predictor for retention was the series about distress. Those questions focused on regret for leaving home to go to school, recurring thoughts about going home, feeling an obligation to be at home, and feeling that college is pulling them away from their community at home. Homesickness distress measures were strongly correlated with whether a student was low-income. </a:t>
            </a:r>
          </a:p>
          <a:p>
            <a:endParaRPr lang="en-US" baseline="0" dirty="0" smtClean="0"/>
          </a:p>
          <a:p>
            <a:r>
              <a:rPr lang="en-US" baseline="0" dirty="0" smtClean="0"/>
              <a:t>For high commitment group 1 year cumulative GPA was strongest predictor, the lower the GPA the less likely to return; however it didn’t necessarily mean a student was on academic probation. Probation was not significant. Grants and loans followed as strong predictors of second year retention.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Students who planned to transfer were compared to all other survey respondents. Models were run on the remaining respondents and the strongest predictors for returning for year 2. Those predictors are in blue from highest to lowest. For this group, the higher the grant total, the more likely to return, low income was more likely to return, the higher the cumulative 1 year GPA the more likely to return, the higher the loan total the more likely to return, if they are on probation at the end of year they are less likely to return, the more confident they were they could pay for tuition and living expenses the more likely they were to return, and if they had EOP/RAMP combo they were more likely to return. </a:t>
            </a:r>
          </a:p>
          <a:p>
            <a:endParaRPr lang="en-US" dirty="0"/>
          </a:p>
        </p:txBody>
      </p:sp>
      <p:sp>
        <p:nvSpPr>
          <p:cNvPr id="4" name="Slide Number Placeholder 3"/>
          <p:cNvSpPr>
            <a:spLocks noGrp="1"/>
          </p:cNvSpPr>
          <p:nvPr>
            <p:ph type="sldNum" sz="quarter" idx="10"/>
          </p:nvPr>
        </p:nvSpPr>
        <p:spPr/>
        <p:txBody>
          <a:bodyPr/>
          <a:lstStyle/>
          <a:p>
            <a:fld id="{2273B1D6-A266-40C1-90A7-86CEE2A337FF}" type="slidenum">
              <a:rPr lang="en-US" smtClean="0"/>
              <a:t>13</a:t>
            </a:fld>
            <a:endParaRPr lang="en-US" dirty="0"/>
          </a:p>
        </p:txBody>
      </p:sp>
    </p:spTree>
    <p:extLst>
      <p:ext uri="{BB962C8B-B14F-4D97-AF65-F5344CB8AC3E}">
        <p14:creationId xmlns:p14="http://schemas.microsoft.com/office/powerpoint/2010/main" val="30956591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Retaining into Junior (third) Year: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predictors shown are from best fit logistic regression models. Predictors shown are statistically significant and ranked in each column from top to bottom, most to least important. HSU being first choice, region of origin, and race/ethnic group didn’t play a significant role in explaining variance in the models for this survey. That may change over time, and we will know more when we analyze freshmen spring survey data and sophomore survey data.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low/moderate commitment students who returned in year 3: the strongest predictors were grants, served by RAMP 2 or more times, total loans and cumulative 1 year GPA. The more these variables increased, the more likely students were to return. Homesickness: Distressed was no longer a factor in year 3 like it was for year 2. </a:t>
            </a:r>
            <a:endParaRPr lang="en-US" dirty="0" smtClean="0"/>
          </a:p>
          <a:p>
            <a:endParaRPr lang="en-US" baseline="0" dirty="0" smtClean="0"/>
          </a:p>
          <a:p>
            <a:r>
              <a:rPr lang="en-US" baseline="0" dirty="0" smtClean="0"/>
              <a:t>For high commitment students who returned year 3: total grants and cumulative GPA were was the strongest predictors. The more these variables increased, the more likely students were to return for junior year. For GPA: the lower the 1 year cumulative GPA, the less likely to return, however, it didn’t necessarily mean that a student was on academic probation. </a:t>
            </a:r>
            <a:endParaRPr lang="en-US" dirty="0"/>
          </a:p>
        </p:txBody>
      </p:sp>
      <p:sp>
        <p:nvSpPr>
          <p:cNvPr id="4" name="Slide Number Placeholder 3"/>
          <p:cNvSpPr>
            <a:spLocks noGrp="1"/>
          </p:cNvSpPr>
          <p:nvPr>
            <p:ph type="sldNum" sz="quarter" idx="10"/>
          </p:nvPr>
        </p:nvSpPr>
        <p:spPr/>
        <p:txBody>
          <a:bodyPr/>
          <a:lstStyle/>
          <a:p>
            <a:fld id="{2273B1D6-A266-40C1-90A7-86CEE2A337FF}" type="slidenum">
              <a:rPr lang="en-US" smtClean="0"/>
              <a:t>14</a:t>
            </a:fld>
            <a:endParaRPr lang="en-US" dirty="0"/>
          </a:p>
        </p:txBody>
      </p:sp>
    </p:spTree>
    <p:extLst>
      <p:ext uri="{BB962C8B-B14F-4D97-AF65-F5344CB8AC3E}">
        <p14:creationId xmlns:p14="http://schemas.microsoft.com/office/powerpoint/2010/main" val="12375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73B1D6-A266-40C1-90A7-86CEE2A337FF}" type="slidenum">
              <a:rPr lang="en-US" smtClean="0"/>
              <a:t>15</a:t>
            </a:fld>
            <a:endParaRPr lang="en-US" dirty="0"/>
          </a:p>
        </p:txBody>
      </p:sp>
    </p:spTree>
    <p:extLst>
      <p:ext uri="{BB962C8B-B14F-4D97-AF65-F5344CB8AC3E}">
        <p14:creationId xmlns:p14="http://schemas.microsoft.com/office/powerpoint/2010/main" val="31660164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we a transfer school in some ways? How might we anticipate</a:t>
            </a:r>
            <a:r>
              <a:rPr lang="en-US" baseline="0" dirty="0" smtClean="0"/>
              <a:t> and plan for the impact that free community college for the first year might have on prospective applicants? What is our sphere of influence in responding to financial hardship and ability to pay for college? What can HSU do to support students through the financial barriers and out to the other side with a degree? What are other universities doing to support students who are experiencing financial barriers? </a:t>
            </a:r>
            <a:endParaRPr lang="en-US" dirty="0"/>
          </a:p>
        </p:txBody>
      </p:sp>
      <p:sp>
        <p:nvSpPr>
          <p:cNvPr id="4" name="Slide Number Placeholder 3"/>
          <p:cNvSpPr>
            <a:spLocks noGrp="1"/>
          </p:cNvSpPr>
          <p:nvPr>
            <p:ph type="sldNum" sz="quarter" idx="10"/>
          </p:nvPr>
        </p:nvSpPr>
        <p:spPr/>
        <p:txBody>
          <a:bodyPr/>
          <a:lstStyle/>
          <a:p>
            <a:fld id="{2273B1D6-A266-40C1-90A7-86CEE2A337FF}" type="slidenum">
              <a:rPr lang="en-US" smtClean="0"/>
              <a:t>16</a:t>
            </a:fld>
            <a:endParaRPr lang="en-US" dirty="0"/>
          </a:p>
        </p:txBody>
      </p:sp>
    </p:spTree>
    <p:extLst>
      <p:ext uri="{BB962C8B-B14F-4D97-AF65-F5344CB8AC3E}">
        <p14:creationId xmlns:p14="http://schemas.microsoft.com/office/powerpoint/2010/main" val="4249278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commitment to completing college in general,</a:t>
            </a:r>
            <a:r>
              <a:rPr lang="en-US" baseline="0" dirty="0" smtClean="0"/>
              <a:t> there were significant differences between URG/Non URG, First gen/Not First gen, Low income/not low income, and males/females.</a:t>
            </a:r>
          </a:p>
          <a:p>
            <a:endParaRPr lang="en-US" baseline="0" dirty="0" smtClean="0"/>
          </a:p>
          <a:p>
            <a:r>
              <a:rPr lang="en-US" baseline="0" dirty="0" smtClean="0"/>
              <a:t>For commitment to completing college </a:t>
            </a:r>
            <a:r>
              <a:rPr lang="en-US" u="sng" baseline="0" dirty="0" smtClean="0"/>
              <a:t>at HSU</a:t>
            </a:r>
            <a:r>
              <a:rPr lang="en-US" baseline="0" dirty="0" smtClean="0"/>
              <a:t>, the only statistically significant difference was between low-income and not low income. Low income students had a slightly </a:t>
            </a:r>
            <a:r>
              <a:rPr lang="en-US" i="1" baseline="0" dirty="0" smtClean="0"/>
              <a:t>higher</a:t>
            </a:r>
            <a:r>
              <a:rPr lang="en-US" baseline="0" dirty="0" smtClean="0"/>
              <a:t> commitment to completing college at HSU. </a:t>
            </a:r>
            <a:endParaRPr lang="en-US" dirty="0"/>
          </a:p>
        </p:txBody>
      </p:sp>
      <p:sp>
        <p:nvSpPr>
          <p:cNvPr id="4" name="Slide Number Placeholder 3"/>
          <p:cNvSpPr>
            <a:spLocks noGrp="1"/>
          </p:cNvSpPr>
          <p:nvPr>
            <p:ph type="sldNum" sz="quarter" idx="10"/>
          </p:nvPr>
        </p:nvSpPr>
        <p:spPr/>
        <p:txBody>
          <a:bodyPr/>
          <a:lstStyle/>
          <a:p>
            <a:fld id="{2273B1D6-A266-40C1-90A7-86CEE2A337FF}" type="slidenum">
              <a:rPr lang="en-US" smtClean="0"/>
              <a:t>2</a:t>
            </a:fld>
            <a:endParaRPr lang="en-US" dirty="0"/>
          </a:p>
        </p:txBody>
      </p:sp>
    </p:spTree>
    <p:extLst>
      <p:ext uri="{BB962C8B-B14F-4D97-AF65-F5344CB8AC3E}">
        <p14:creationId xmlns:p14="http://schemas.microsoft.com/office/powerpoint/2010/main" val="1338162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survey</a:t>
            </a:r>
            <a:r>
              <a:rPr lang="en-US" baseline="0" dirty="0" smtClean="0"/>
              <a:t> question was “To what degree are you committed to completing a degree, certificate or licensure </a:t>
            </a:r>
            <a:r>
              <a:rPr lang="en-US" b="1" i="1" u="sng" baseline="0" dirty="0" smtClean="0"/>
              <a:t>at HSU</a:t>
            </a:r>
            <a:r>
              <a:rPr lang="en-US" baseline="0" dirty="0" smtClean="0"/>
              <a:t>?”</a:t>
            </a:r>
          </a:p>
          <a:p>
            <a:r>
              <a:rPr lang="en-US" baseline="0" dirty="0" smtClean="0"/>
              <a:t>All of these numbers are based on 4 year averages. </a:t>
            </a:r>
          </a:p>
          <a:p>
            <a:r>
              <a:rPr lang="en-US" baseline="0" dirty="0" smtClean="0"/>
              <a:t>Graduation trickle after the 4</a:t>
            </a:r>
            <a:r>
              <a:rPr lang="en-US" baseline="30000" dirty="0" smtClean="0"/>
              <a:t>th</a:t>
            </a:r>
            <a:r>
              <a:rPr lang="en-US" baseline="0" dirty="0" smtClean="0"/>
              <a:t> year: 17% for HSU in general, 17% for low/moderate commitment to HSU, and 21% for high commitment to HSU.</a:t>
            </a:r>
            <a:endParaRPr lang="en-US" dirty="0"/>
          </a:p>
        </p:txBody>
      </p:sp>
      <p:sp>
        <p:nvSpPr>
          <p:cNvPr id="4" name="Slide Number Placeholder 3"/>
          <p:cNvSpPr>
            <a:spLocks noGrp="1"/>
          </p:cNvSpPr>
          <p:nvPr>
            <p:ph type="sldNum" sz="quarter" idx="10"/>
          </p:nvPr>
        </p:nvSpPr>
        <p:spPr/>
        <p:txBody>
          <a:bodyPr/>
          <a:lstStyle/>
          <a:p>
            <a:fld id="{2273B1D6-A266-40C1-90A7-86CEE2A337FF}" type="slidenum">
              <a:rPr lang="en-US" smtClean="0"/>
              <a:t>3</a:t>
            </a:fld>
            <a:endParaRPr lang="en-US" dirty="0"/>
          </a:p>
        </p:txBody>
      </p:sp>
    </p:spTree>
    <p:extLst>
      <p:ext uri="{BB962C8B-B14F-4D97-AF65-F5344CB8AC3E}">
        <p14:creationId xmlns:p14="http://schemas.microsoft.com/office/powerpoint/2010/main" val="2772410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students responded anywhere from 1-5, they were flagged with</a:t>
            </a:r>
            <a:r>
              <a:rPr lang="en-US" baseline="0" dirty="0" smtClean="0"/>
              <a:t> a low intent to return and asked a separate series of questions about their plans. There were 786 respondents who indicated a low intent to return. That is 21% of all respondents. The response to these questions also triggers the Mapworks algorithmn to adjust a student’s risk score into a higher risk rating.</a:t>
            </a:r>
            <a:endParaRPr lang="en-US" dirty="0"/>
          </a:p>
        </p:txBody>
      </p:sp>
      <p:sp>
        <p:nvSpPr>
          <p:cNvPr id="4" name="Slide Number Placeholder 3"/>
          <p:cNvSpPr>
            <a:spLocks noGrp="1"/>
          </p:cNvSpPr>
          <p:nvPr>
            <p:ph type="sldNum" sz="quarter" idx="10"/>
          </p:nvPr>
        </p:nvSpPr>
        <p:spPr/>
        <p:txBody>
          <a:bodyPr/>
          <a:lstStyle/>
          <a:p>
            <a:fld id="{2273B1D6-A266-40C1-90A7-86CEE2A337FF}" type="slidenum">
              <a:rPr lang="en-US" smtClean="0"/>
              <a:t>4</a:t>
            </a:fld>
            <a:endParaRPr lang="en-US" dirty="0"/>
          </a:p>
        </p:txBody>
      </p:sp>
    </p:spTree>
    <p:extLst>
      <p:ext uri="{BB962C8B-B14F-4D97-AF65-F5344CB8AC3E}">
        <p14:creationId xmlns:p14="http://schemas.microsoft.com/office/powerpoint/2010/main" val="321283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Those</a:t>
            </a:r>
            <a:r>
              <a:rPr lang="en-US" baseline="0" dirty="0" smtClean="0"/>
              <a:t> who plan to transfer to another institution (at the 3-5 week mark) is </a:t>
            </a:r>
            <a:r>
              <a:rPr lang="en-US" i="1" baseline="0" dirty="0" smtClean="0"/>
              <a:t>n</a:t>
            </a:r>
            <a:r>
              <a:rPr lang="en-US" baseline="0" dirty="0" smtClean="0"/>
              <a:t>=381, which is 10% of respondents. For students who planned to transfer to another institution, there were statistically significant differences between those with low to moderate commitment and high commitment to HSU, therefore analysis is structured to look at data from the lens of those two groupings.</a:t>
            </a:r>
          </a:p>
          <a:p>
            <a:endParaRPr lang="en-US" baseline="0" dirty="0" smtClean="0"/>
          </a:p>
          <a:p>
            <a:r>
              <a:rPr lang="en-US" sz="900" baseline="0" dirty="0" smtClean="0"/>
              <a:t>(*Please note that 8 of the 381 students who indicated that they plan to transfer either: 1) did not complete every question on the survey, or 2) they answered “not applicable” to one or more questions. Therefore, on subsequent slides you may notice that groupings may not add to 381. This is because there was missing data from 8 students for those particular questions. Analysis on retention rates does include all 381 students since we were able to track enrollment of those students from year to year.)  </a:t>
            </a:r>
            <a:endParaRPr lang="en-US" sz="900" dirty="0"/>
          </a:p>
        </p:txBody>
      </p:sp>
      <p:sp>
        <p:nvSpPr>
          <p:cNvPr id="4" name="Slide Number Placeholder 3"/>
          <p:cNvSpPr>
            <a:spLocks noGrp="1"/>
          </p:cNvSpPr>
          <p:nvPr>
            <p:ph type="sldNum" sz="quarter" idx="10"/>
          </p:nvPr>
        </p:nvSpPr>
        <p:spPr/>
        <p:txBody>
          <a:bodyPr/>
          <a:lstStyle/>
          <a:p>
            <a:fld id="{2273B1D6-A266-40C1-90A7-86CEE2A337FF}" type="slidenum">
              <a:rPr lang="en-US" smtClean="0"/>
              <a:t>5</a:t>
            </a:fld>
            <a:endParaRPr lang="en-US" dirty="0"/>
          </a:p>
        </p:txBody>
      </p:sp>
    </p:spTree>
    <p:extLst>
      <p:ext uri="{BB962C8B-B14F-4D97-AF65-F5344CB8AC3E}">
        <p14:creationId xmlns:p14="http://schemas.microsoft.com/office/powerpoint/2010/main" val="2673706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low/moderate</a:t>
            </a:r>
            <a:r>
              <a:rPr lang="en-US" baseline="0" dirty="0" smtClean="0"/>
              <a:t> group: HSU wasn’t their first choice, however the majority would recommend HSU to someone who wanted to attend college, so it isn’t that they don’t see HSU as a relevant choice, it seems that they just don’t feel HSU is the right fit for </a:t>
            </a:r>
            <a:r>
              <a:rPr lang="en-US" i="1" baseline="0" dirty="0" smtClean="0"/>
              <a:t>them</a:t>
            </a:r>
            <a:r>
              <a:rPr lang="en-US" baseline="0" dirty="0" smtClean="0"/>
              <a:t>. </a:t>
            </a:r>
          </a:p>
          <a:p>
            <a:endParaRPr lang="en-US" baseline="0" dirty="0" smtClean="0"/>
          </a:p>
          <a:p>
            <a:r>
              <a:rPr lang="en-US" baseline="0" dirty="0" smtClean="0"/>
              <a:t>For the high commitment group: Half said HSU was their first choice, yet 74% said they planned to transfer when they entered HSU. This indicates that this group of students is having a good experience at HSU and they want to be here, they are just merely viewing HSU as a temporary landing spot, perhaps to get some coursework done, before they move on to another institution that better fits their long term academic/career goals.</a:t>
            </a:r>
            <a:endParaRPr lang="en-US" dirty="0"/>
          </a:p>
        </p:txBody>
      </p:sp>
      <p:sp>
        <p:nvSpPr>
          <p:cNvPr id="4" name="Slide Number Placeholder 3"/>
          <p:cNvSpPr>
            <a:spLocks noGrp="1"/>
          </p:cNvSpPr>
          <p:nvPr>
            <p:ph type="sldNum" sz="quarter" idx="10"/>
          </p:nvPr>
        </p:nvSpPr>
        <p:spPr/>
        <p:txBody>
          <a:bodyPr/>
          <a:lstStyle/>
          <a:p>
            <a:fld id="{2273B1D6-A266-40C1-90A7-86CEE2A337FF}" type="slidenum">
              <a:rPr lang="en-US" smtClean="0"/>
              <a:t>6</a:t>
            </a:fld>
            <a:endParaRPr lang="en-US" dirty="0"/>
          </a:p>
        </p:txBody>
      </p:sp>
    </p:spTree>
    <p:extLst>
      <p:ext uri="{BB962C8B-B14F-4D97-AF65-F5344CB8AC3E}">
        <p14:creationId xmlns:p14="http://schemas.microsoft.com/office/powerpoint/2010/main" val="463110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categories</a:t>
            </a:r>
            <a:r>
              <a:rPr lang="en-US" baseline="0" dirty="0" smtClean="0"/>
              <a:t> the survey offered. They were changed halfway through the survey period, and combined/condensed for this analysis. </a:t>
            </a:r>
          </a:p>
          <a:p>
            <a:endParaRPr lang="en-US" baseline="0" dirty="0" smtClean="0"/>
          </a:p>
          <a:p>
            <a:r>
              <a:rPr lang="en-US" baseline="0" dirty="0" smtClean="0"/>
              <a:t>The reasons are similar between groups, just ordered differently. Note that for the high commitment group, they do indicate one reason for wanting to transfer to another institution is to pursue a degree </a:t>
            </a:r>
            <a:r>
              <a:rPr lang="en-US" i="1" baseline="0" dirty="0" smtClean="0"/>
              <a:t>not at HSU</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2273B1D6-A266-40C1-90A7-86CEE2A337FF}" type="slidenum">
              <a:rPr lang="en-US" smtClean="0"/>
              <a:t>7</a:t>
            </a:fld>
            <a:endParaRPr lang="en-US" dirty="0"/>
          </a:p>
        </p:txBody>
      </p:sp>
    </p:spTree>
    <p:extLst>
      <p:ext uri="{BB962C8B-B14F-4D97-AF65-F5344CB8AC3E}">
        <p14:creationId xmlns:p14="http://schemas.microsoft.com/office/powerpoint/2010/main" val="646506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These comments reflect “Homesickness: Distressed” a significant retention factor that shows up in the upcoming statistical models. What can be done to process this with first-year students (set up realistic expectations and family plans) before/or shortly after students arrive?</a:t>
            </a:r>
          </a:p>
          <a:p>
            <a:endParaRPr lang="en-US" baseline="0" dirty="0" smtClean="0"/>
          </a:p>
          <a:p>
            <a:r>
              <a:rPr lang="en-US" baseline="0" dirty="0" smtClean="0"/>
              <a:t>“Closer to Home” was the number one most frequently cited reason for transferring to another institution. The groups were similar in how/why they explained wanting to be closer to home. They both cited family needs, homesickness, and a general sense of wanting to be closer to home. The high commitment group, however did articulate that being closer to home equated to access to resources and they were much more clear about what schools they wanted to transfer to.  </a:t>
            </a:r>
            <a:endParaRPr lang="en-US" dirty="0"/>
          </a:p>
        </p:txBody>
      </p:sp>
      <p:sp>
        <p:nvSpPr>
          <p:cNvPr id="4" name="Slide Number Placeholder 3"/>
          <p:cNvSpPr>
            <a:spLocks noGrp="1"/>
          </p:cNvSpPr>
          <p:nvPr>
            <p:ph type="sldNum" sz="quarter" idx="10"/>
          </p:nvPr>
        </p:nvSpPr>
        <p:spPr/>
        <p:txBody>
          <a:bodyPr/>
          <a:lstStyle/>
          <a:p>
            <a:fld id="{2273B1D6-A266-40C1-90A7-86CEE2A337FF}" type="slidenum">
              <a:rPr lang="en-US" smtClean="0"/>
              <a:t>8</a:t>
            </a:fld>
            <a:endParaRPr lang="en-US" dirty="0"/>
          </a:p>
        </p:txBody>
      </p:sp>
    </p:spTree>
    <p:extLst>
      <p:ext uri="{BB962C8B-B14F-4D97-AF65-F5344CB8AC3E}">
        <p14:creationId xmlns:p14="http://schemas.microsoft.com/office/powerpoint/2010/main" val="3972140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baseline="0" dirty="0" smtClean="0"/>
              <a:t>THIS IS ABOUT UNMET EXPECTATIONS. </a:t>
            </a:r>
            <a:r>
              <a:rPr lang="en-US" i="1" u="sng" baseline="0" dirty="0" smtClean="0"/>
              <a:t>How can we provide a more realistic set of expectations for students before they commit to HSU/arrive here? </a:t>
            </a:r>
          </a:p>
          <a:p>
            <a:endParaRPr lang="en-US" i="1" u="sng" baseline="0" dirty="0" smtClean="0"/>
          </a:p>
          <a:p>
            <a:r>
              <a:rPr lang="en-US" dirty="0" smtClean="0"/>
              <a:t>“The area</a:t>
            </a:r>
            <a:r>
              <a:rPr lang="en-US" baseline="0" dirty="0" smtClean="0"/>
              <a:t> isn’t a good fit” was the second most commonly cited explanation for wanting to transfer. The two groups differed in their explanations of why the area wasn’t a good fit. The low/moderate commitment group talked about the lack of job and career networking opportunities in Humboldt. They were also explicit about HSU not meeting their expectations and being disappointed about that. They wanted to leverage the surrounding community for opportunities that Humboldt simply can’t offer. The high commitment group talked more about difficulty transitioning to a new physical and geographical environment, the off campus community, the weather and the remoteness. While there were a couple mentions from the high commitment group about the area not providing the leverage for their careers, the main challenge for this group was about personal preference and didn’t appear to be school or career related.</a:t>
            </a:r>
            <a:endParaRPr lang="en-US" dirty="0"/>
          </a:p>
        </p:txBody>
      </p:sp>
      <p:sp>
        <p:nvSpPr>
          <p:cNvPr id="4" name="Slide Number Placeholder 3"/>
          <p:cNvSpPr>
            <a:spLocks noGrp="1"/>
          </p:cNvSpPr>
          <p:nvPr>
            <p:ph type="sldNum" sz="quarter" idx="10"/>
          </p:nvPr>
        </p:nvSpPr>
        <p:spPr/>
        <p:txBody>
          <a:bodyPr/>
          <a:lstStyle/>
          <a:p>
            <a:fld id="{2273B1D6-A266-40C1-90A7-86CEE2A337FF}" type="slidenum">
              <a:rPr lang="en-US" smtClean="0"/>
              <a:t>9</a:t>
            </a:fld>
            <a:endParaRPr lang="en-US" dirty="0"/>
          </a:p>
        </p:txBody>
      </p:sp>
    </p:spTree>
    <p:extLst>
      <p:ext uri="{BB962C8B-B14F-4D97-AF65-F5344CB8AC3E}">
        <p14:creationId xmlns:p14="http://schemas.microsoft.com/office/powerpoint/2010/main" val="277147986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3/9/2018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3/9/2018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3/9/2018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3/9/2018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3/9/2018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3/9/2018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3/9/2018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3/9/2018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3/9/2018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3/9/2018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3/9/2018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445741"/>
            <a:ext cx="9966960" cy="3022290"/>
          </a:xfrm>
        </p:spPr>
        <p:txBody>
          <a:bodyPr/>
          <a:lstStyle/>
          <a:p>
            <a:r>
              <a:rPr lang="en-US" sz="7200" dirty="0" err="1" smtClean="0"/>
              <a:t>Mapworks</a:t>
            </a:r>
            <a:r>
              <a:rPr lang="en-US" sz="7200" dirty="0" smtClean="0"/>
              <a:t> Fall Transition </a:t>
            </a:r>
            <a:r>
              <a:rPr lang="en-US" sz="7200" dirty="0"/>
              <a:t>Survey for </a:t>
            </a:r>
            <a:r>
              <a:rPr lang="en-US" sz="7200" dirty="0" smtClean="0"/>
              <a:t>First-Year students</a:t>
            </a:r>
            <a:endParaRPr lang="en-US" sz="7200" dirty="0"/>
          </a:p>
        </p:txBody>
      </p:sp>
      <p:sp>
        <p:nvSpPr>
          <p:cNvPr id="3" name="Subtitle 2"/>
          <p:cNvSpPr>
            <a:spLocks noGrp="1"/>
          </p:cNvSpPr>
          <p:nvPr>
            <p:ph type="subTitle" idx="1"/>
          </p:nvPr>
        </p:nvSpPr>
        <p:spPr>
          <a:xfrm>
            <a:off x="1051560" y="4468031"/>
            <a:ext cx="8450072" cy="1849120"/>
          </a:xfrm>
        </p:spPr>
        <p:txBody>
          <a:bodyPr>
            <a:normAutofit fontScale="85000" lnSpcReduction="20000"/>
          </a:bodyPr>
          <a:lstStyle/>
          <a:p>
            <a:r>
              <a:rPr lang="en-US" dirty="0" smtClean="0"/>
              <a:t>Commitment to HSU and Intent to Return Question Analysis</a:t>
            </a:r>
          </a:p>
          <a:p>
            <a:r>
              <a:rPr lang="en-US" dirty="0" smtClean="0"/>
              <a:t>5 Years of data for first-year students (Fall 2013-Fall 2017)</a:t>
            </a:r>
          </a:p>
          <a:p>
            <a:r>
              <a:rPr lang="en-US" dirty="0" smtClean="0"/>
              <a:t>Weeks 3-5 of first semester</a:t>
            </a:r>
          </a:p>
          <a:p>
            <a:pPr algn="r"/>
            <a:r>
              <a:rPr lang="en-US" sz="1300" dirty="0" smtClean="0"/>
              <a:t>Angela Rich</a:t>
            </a:r>
          </a:p>
          <a:p>
            <a:pPr algn="r"/>
            <a:r>
              <a:rPr lang="en-US" sz="1300" dirty="0" smtClean="0"/>
              <a:t>Office of Institutional Effectiveness</a:t>
            </a:r>
          </a:p>
          <a:p>
            <a:pPr algn="r"/>
            <a:r>
              <a:rPr lang="en-US" sz="1300" dirty="0" smtClean="0"/>
              <a:t>March 6, 2018</a:t>
            </a:r>
          </a:p>
          <a:p>
            <a:endParaRPr lang="en-US" dirty="0"/>
          </a:p>
        </p:txBody>
      </p:sp>
    </p:spTree>
    <p:extLst>
      <p:ext uri="{BB962C8B-B14F-4D97-AF65-F5344CB8AC3E}">
        <p14:creationId xmlns:p14="http://schemas.microsoft.com/office/powerpoint/2010/main" val="2500605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Listening to the student voice: </a:t>
            </a:r>
            <a:br>
              <a:rPr lang="en-US" sz="4400" dirty="0" smtClean="0"/>
            </a:br>
            <a:r>
              <a:rPr lang="en-US" sz="4400" dirty="0" smtClean="0"/>
              <a:t>“It’s related to my major”</a:t>
            </a:r>
            <a:endParaRPr lang="en-US" sz="4400" dirty="0"/>
          </a:p>
        </p:txBody>
      </p:sp>
      <p:sp>
        <p:nvSpPr>
          <p:cNvPr id="3" name="Content Placeholder 2"/>
          <p:cNvSpPr>
            <a:spLocks noGrp="1"/>
          </p:cNvSpPr>
          <p:nvPr>
            <p:ph sz="half" idx="1"/>
          </p:nvPr>
        </p:nvSpPr>
        <p:spPr>
          <a:xfrm>
            <a:off x="504497" y="2289153"/>
            <a:ext cx="5320231" cy="3977640"/>
          </a:xfrm>
        </p:spPr>
        <p:txBody>
          <a:bodyPr>
            <a:normAutofit/>
          </a:bodyPr>
          <a:lstStyle/>
          <a:p>
            <a:pPr marL="0" indent="0">
              <a:buNone/>
            </a:pPr>
            <a:r>
              <a:rPr lang="en-US" b="1" dirty="0">
                <a:solidFill>
                  <a:schemeClr val="accent2"/>
                </a:solidFill>
              </a:rPr>
              <a:t>Low/Moderate Commitment to HSU (</a:t>
            </a:r>
            <a:r>
              <a:rPr lang="en-US" b="1" i="1" dirty="0">
                <a:solidFill>
                  <a:schemeClr val="accent2"/>
                </a:solidFill>
              </a:rPr>
              <a:t>n</a:t>
            </a:r>
            <a:r>
              <a:rPr lang="en-US" b="1" dirty="0">
                <a:solidFill>
                  <a:schemeClr val="accent2"/>
                </a:solidFill>
              </a:rPr>
              <a:t>=177</a:t>
            </a:r>
            <a:r>
              <a:rPr lang="en-US" b="1" dirty="0" smtClean="0">
                <a:solidFill>
                  <a:schemeClr val="accent2"/>
                </a:solidFill>
              </a:rPr>
              <a:t>)</a:t>
            </a:r>
          </a:p>
          <a:p>
            <a:r>
              <a:rPr lang="en-US" sz="1300" dirty="0" smtClean="0">
                <a:solidFill>
                  <a:schemeClr val="tx1">
                    <a:lumMod val="75000"/>
                    <a:lumOff val="25000"/>
                  </a:schemeClr>
                </a:solidFill>
              </a:rPr>
              <a:t>“HSU doesn’t offer the major I want.”</a:t>
            </a:r>
          </a:p>
          <a:p>
            <a:r>
              <a:rPr lang="en-US" sz="1300" dirty="0" smtClean="0">
                <a:solidFill>
                  <a:schemeClr val="tx1">
                    <a:lumMod val="75000"/>
                    <a:lumOff val="25000"/>
                  </a:schemeClr>
                </a:solidFill>
              </a:rPr>
              <a:t>“I want to go to a college that is a better fit for my major.”</a:t>
            </a:r>
          </a:p>
          <a:p>
            <a:r>
              <a:rPr lang="en-US" sz="1300" b="1" dirty="0" smtClean="0">
                <a:solidFill>
                  <a:schemeClr val="tx1">
                    <a:lumMod val="75000"/>
                    <a:lumOff val="25000"/>
                  </a:schemeClr>
                </a:solidFill>
              </a:rPr>
              <a:t>“I want to go to an institution located in an environment with more off-campus opportunities pertaining to my future plans.”</a:t>
            </a:r>
          </a:p>
          <a:p>
            <a:r>
              <a:rPr lang="en-US" sz="1300" dirty="0" smtClean="0">
                <a:solidFill>
                  <a:schemeClr val="tx1">
                    <a:lumMod val="75000"/>
                    <a:lumOff val="25000"/>
                  </a:schemeClr>
                </a:solidFill>
              </a:rPr>
              <a:t>“There are some classes that HSU does not have that I am interested in related to my major and to some of my interests, so I plan to transfer in order to expand my horizons.”</a:t>
            </a:r>
          </a:p>
          <a:p>
            <a:r>
              <a:rPr lang="en-US" sz="1300" dirty="0" smtClean="0">
                <a:solidFill>
                  <a:schemeClr val="tx1">
                    <a:lumMod val="75000"/>
                    <a:lumOff val="25000"/>
                  </a:schemeClr>
                </a:solidFill>
              </a:rPr>
              <a:t>“I feel like maybe some programs here are not what I need to follow the career path that I wish to pursue.”</a:t>
            </a:r>
            <a:endParaRPr lang="en-US" sz="1300" dirty="0">
              <a:solidFill>
                <a:schemeClr val="tx1">
                  <a:lumMod val="75000"/>
                  <a:lumOff val="25000"/>
                </a:schemeClr>
              </a:solidFill>
            </a:endParaRPr>
          </a:p>
        </p:txBody>
      </p:sp>
      <p:sp>
        <p:nvSpPr>
          <p:cNvPr id="4" name="Content Placeholder 3"/>
          <p:cNvSpPr>
            <a:spLocks noGrp="1"/>
          </p:cNvSpPr>
          <p:nvPr>
            <p:ph sz="half" idx="2"/>
          </p:nvPr>
        </p:nvSpPr>
        <p:spPr>
          <a:xfrm>
            <a:off x="6589986" y="2289153"/>
            <a:ext cx="5118538" cy="3977640"/>
          </a:xfrm>
        </p:spPr>
        <p:txBody>
          <a:bodyPr>
            <a:normAutofit/>
          </a:bodyPr>
          <a:lstStyle/>
          <a:p>
            <a:pPr marL="0" indent="0">
              <a:buNone/>
            </a:pPr>
            <a:r>
              <a:rPr lang="en-US" b="1" dirty="0">
                <a:solidFill>
                  <a:schemeClr val="accent2"/>
                </a:solidFill>
              </a:rPr>
              <a:t>High </a:t>
            </a:r>
            <a:r>
              <a:rPr lang="en-US" b="1" dirty="0" smtClean="0">
                <a:solidFill>
                  <a:schemeClr val="accent2"/>
                </a:solidFill>
              </a:rPr>
              <a:t>Commitment </a:t>
            </a:r>
            <a:r>
              <a:rPr lang="en-US" b="1" dirty="0">
                <a:solidFill>
                  <a:schemeClr val="accent2"/>
                </a:solidFill>
              </a:rPr>
              <a:t>to HSU (</a:t>
            </a:r>
            <a:r>
              <a:rPr lang="en-US" b="1" i="1" dirty="0">
                <a:solidFill>
                  <a:schemeClr val="accent2"/>
                </a:solidFill>
              </a:rPr>
              <a:t>n</a:t>
            </a:r>
            <a:r>
              <a:rPr lang="en-US" b="1" dirty="0">
                <a:solidFill>
                  <a:schemeClr val="accent2"/>
                </a:solidFill>
              </a:rPr>
              <a:t>=196</a:t>
            </a:r>
            <a:r>
              <a:rPr lang="en-US" b="1" dirty="0" smtClean="0">
                <a:solidFill>
                  <a:schemeClr val="accent2"/>
                </a:solidFill>
              </a:rPr>
              <a:t>)</a:t>
            </a:r>
          </a:p>
          <a:p>
            <a:r>
              <a:rPr lang="en-US" sz="1300" b="1" dirty="0" smtClean="0">
                <a:solidFill>
                  <a:schemeClr val="tx1">
                    <a:lumMod val="75000"/>
                    <a:lumOff val="25000"/>
                  </a:schemeClr>
                </a:solidFill>
              </a:rPr>
              <a:t>“I plan to leave because I want to attend vet school. I’m just trying to take the required courses here to be able to transfer.”</a:t>
            </a:r>
            <a:endParaRPr lang="en-US" sz="1300" b="1" dirty="0">
              <a:solidFill>
                <a:schemeClr val="tx1">
                  <a:lumMod val="75000"/>
                  <a:lumOff val="25000"/>
                </a:schemeClr>
              </a:solidFill>
            </a:endParaRPr>
          </a:p>
          <a:p>
            <a:r>
              <a:rPr lang="en-US" sz="1300" dirty="0">
                <a:solidFill>
                  <a:schemeClr val="tx1">
                    <a:lumMod val="75000"/>
                    <a:lumOff val="25000"/>
                  </a:schemeClr>
                </a:solidFill>
              </a:rPr>
              <a:t>“I want to go to a </a:t>
            </a:r>
            <a:r>
              <a:rPr lang="en-US" sz="1300" dirty="0" smtClean="0">
                <a:solidFill>
                  <a:schemeClr val="tx1">
                    <a:lumMod val="75000"/>
                    <a:lumOff val="25000"/>
                  </a:schemeClr>
                </a:solidFill>
              </a:rPr>
              <a:t>larger program with more research opportunities.”</a:t>
            </a:r>
            <a:endParaRPr lang="en-US" sz="1300" dirty="0">
              <a:solidFill>
                <a:schemeClr val="tx1">
                  <a:lumMod val="75000"/>
                  <a:lumOff val="25000"/>
                </a:schemeClr>
              </a:solidFill>
            </a:endParaRPr>
          </a:p>
          <a:p>
            <a:r>
              <a:rPr lang="en-US" sz="1300" b="1" dirty="0" smtClean="0">
                <a:solidFill>
                  <a:schemeClr val="tx1">
                    <a:lumMod val="75000"/>
                    <a:lumOff val="25000"/>
                  </a:schemeClr>
                </a:solidFill>
              </a:rPr>
              <a:t>“I have a two year warranty on this institution after I get all my GE requirements. I am currently undecided and if I could get good grades, find out what it is that I want to do, find an institution that offers the best program for that career path, then I will transfer accordingly.”</a:t>
            </a:r>
          </a:p>
          <a:p>
            <a:r>
              <a:rPr lang="en-US" sz="1300" dirty="0" smtClean="0">
                <a:solidFill>
                  <a:schemeClr val="tx1">
                    <a:lumMod val="75000"/>
                    <a:lumOff val="25000"/>
                  </a:schemeClr>
                </a:solidFill>
              </a:rPr>
              <a:t>“I plan to transfer to another college that is more specialized in what I want to do in the future.”</a:t>
            </a:r>
          </a:p>
          <a:p>
            <a:r>
              <a:rPr lang="en-US" sz="1300" dirty="0" smtClean="0">
                <a:solidFill>
                  <a:schemeClr val="tx1">
                    <a:lumMod val="75000"/>
                    <a:lumOff val="25000"/>
                  </a:schemeClr>
                </a:solidFill>
              </a:rPr>
              <a:t>“I plan on transferring from this institution to pursue my major in mechanical engineering.”</a:t>
            </a:r>
          </a:p>
          <a:p>
            <a:pPr marL="0" indent="0">
              <a:buNone/>
            </a:pPr>
            <a:endParaRPr lang="en-US" b="1" dirty="0">
              <a:solidFill>
                <a:schemeClr val="accent2"/>
              </a:solidFill>
            </a:endParaRPr>
          </a:p>
        </p:txBody>
      </p:sp>
    </p:spTree>
    <p:extLst>
      <p:ext uri="{BB962C8B-B14F-4D97-AF65-F5344CB8AC3E}">
        <p14:creationId xmlns:p14="http://schemas.microsoft.com/office/powerpoint/2010/main" val="2514184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Listening to the student voice: </a:t>
            </a:r>
            <a:br>
              <a:rPr lang="en-US" sz="4400" dirty="0" smtClean="0"/>
            </a:br>
            <a:r>
              <a:rPr lang="en-US" sz="4400" dirty="0" smtClean="0"/>
              <a:t>“the financial hardship is too much”</a:t>
            </a:r>
            <a:endParaRPr lang="en-US" sz="4400" dirty="0"/>
          </a:p>
        </p:txBody>
      </p:sp>
      <p:sp>
        <p:nvSpPr>
          <p:cNvPr id="3" name="Content Placeholder 2"/>
          <p:cNvSpPr>
            <a:spLocks noGrp="1"/>
          </p:cNvSpPr>
          <p:nvPr>
            <p:ph sz="half" idx="1"/>
          </p:nvPr>
        </p:nvSpPr>
        <p:spPr/>
        <p:txBody>
          <a:bodyPr>
            <a:normAutofit/>
          </a:bodyPr>
          <a:lstStyle/>
          <a:p>
            <a:pPr marL="0" indent="0">
              <a:buNone/>
            </a:pPr>
            <a:r>
              <a:rPr lang="en-US" b="1" dirty="0">
                <a:solidFill>
                  <a:schemeClr val="accent2"/>
                </a:solidFill>
              </a:rPr>
              <a:t>Low/Moderate Commitment to HSU (</a:t>
            </a:r>
            <a:r>
              <a:rPr lang="en-US" b="1" i="1" dirty="0">
                <a:solidFill>
                  <a:schemeClr val="accent2"/>
                </a:solidFill>
              </a:rPr>
              <a:t>n</a:t>
            </a:r>
            <a:r>
              <a:rPr lang="en-US" b="1" dirty="0">
                <a:solidFill>
                  <a:schemeClr val="accent2"/>
                </a:solidFill>
              </a:rPr>
              <a:t>=177</a:t>
            </a:r>
            <a:r>
              <a:rPr lang="en-US" b="1" dirty="0" smtClean="0">
                <a:solidFill>
                  <a:schemeClr val="accent2"/>
                </a:solidFill>
              </a:rPr>
              <a:t>)</a:t>
            </a:r>
          </a:p>
          <a:p>
            <a:r>
              <a:rPr lang="en-US" sz="1300" dirty="0" smtClean="0">
                <a:solidFill>
                  <a:schemeClr val="tx1">
                    <a:lumMod val="75000"/>
                    <a:lumOff val="25000"/>
                  </a:schemeClr>
                </a:solidFill>
              </a:rPr>
              <a:t>“It’s really expensive. I hate loans.”</a:t>
            </a:r>
          </a:p>
          <a:p>
            <a:r>
              <a:rPr lang="en-US" sz="1300" dirty="0" smtClean="0">
                <a:solidFill>
                  <a:schemeClr val="tx1">
                    <a:lumMod val="75000"/>
                    <a:lumOff val="25000"/>
                  </a:schemeClr>
                </a:solidFill>
              </a:rPr>
              <a:t>“I may not be able to afford to go to a state university anymore and will go to a community college instead.”</a:t>
            </a:r>
          </a:p>
          <a:p>
            <a:r>
              <a:rPr lang="en-US" sz="1300" b="1" dirty="0" smtClean="0">
                <a:solidFill>
                  <a:schemeClr val="tx1">
                    <a:lumMod val="75000"/>
                    <a:lumOff val="25000"/>
                  </a:schemeClr>
                </a:solidFill>
              </a:rPr>
              <a:t>“Taking student loans out here is really going to eat on my future regardless if I graduate or not. Being closer to home would take off some of the loans that go toward housing.”</a:t>
            </a:r>
          </a:p>
          <a:p>
            <a:r>
              <a:rPr lang="en-US" sz="1300" dirty="0" smtClean="0">
                <a:solidFill>
                  <a:schemeClr val="tx1">
                    <a:lumMod val="75000"/>
                    <a:lumOff val="25000"/>
                  </a:schemeClr>
                </a:solidFill>
              </a:rPr>
              <a:t>“I cannot fund another year here at HSU.”</a:t>
            </a:r>
          </a:p>
          <a:p>
            <a:r>
              <a:rPr lang="en-US" sz="1300" dirty="0" smtClean="0">
                <a:solidFill>
                  <a:schemeClr val="tx1">
                    <a:lumMod val="75000"/>
                    <a:lumOff val="25000"/>
                  </a:schemeClr>
                </a:solidFill>
              </a:rPr>
              <a:t>“Transfer and attend community college due to financial burden and family issues.”</a:t>
            </a:r>
            <a:endParaRPr lang="en-US" sz="1300" dirty="0">
              <a:solidFill>
                <a:schemeClr val="tx1">
                  <a:lumMod val="75000"/>
                  <a:lumOff val="25000"/>
                </a:schemeClr>
              </a:solidFill>
            </a:endParaRPr>
          </a:p>
        </p:txBody>
      </p:sp>
      <p:sp>
        <p:nvSpPr>
          <p:cNvPr id="4" name="Content Placeholder 3"/>
          <p:cNvSpPr>
            <a:spLocks noGrp="1"/>
          </p:cNvSpPr>
          <p:nvPr>
            <p:ph sz="half" idx="2"/>
          </p:nvPr>
        </p:nvSpPr>
        <p:spPr/>
        <p:txBody>
          <a:bodyPr>
            <a:normAutofit/>
          </a:bodyPr>
          <a:lstStyle/>
          <a:p>
            <a:pPr marL="0" indent="0">
              <a:buNone/>
            </a:pPr>
            <a:r>
              <a:rPr lang="en-US" b="1" dirty="0" smtClean="0">
                <a:solidFill>
                  <a:schemeClr val="accent2"/>
                </a:solidFill>
              </a:rPr>
              <a:t>High Commitment to HSU (</a:t>
            </a:r>
            <a:r>
              <a:rPr lang="en-US" b="1" i="1" dirty="0" smtClean="0">
                <a:solidFill>
                  <a:schemeClr val="accent2"/>
                </a:solidFill>
              </a:rPr>
              <a:t>n</a:t>
            </a:r>
            <a:r>
              <a:rPr lang="en-US" b="1" dirty="0" smtClean="0">
                <a:solidFill>
                  <a:schemeClr val="accent2"/>
                </a:solidFill>
              </a:rPr>
              <a:t>=196)</a:t>
            </a:r>
          </a:p>
          <a:p>
            <a:r>
              <a:rPr lang="en-US" sz="1300" dirty="0" smtClean="0">
                <a:solidFill>
                  <a:schemeClr val="tx1">
                    <a:lumMod val="75000"/>
                    <a:lumOff val="25000"/>
                  </a:schemeClr>
                </a:solidFill>
              </a:rPr>
              <a:t>“It would be cheaper to attend a college closer to home.”</a:t>
            </a:r>
            <a:endParaRPr lang="en-US" sz="1300" dirty="0">
              <a:solidFill>
                <a:schemeClr val="tx1">
                  <a:lumMod val="75000"/>
                  <a:lumOff val="25000"/>
                </a:schemeClr>
              </a:solidFill>
            </a:endParaRPr>
          </a:p>
          <a:p>
            <a:r>
              <a:rPr lang="en-US" sz="1300" dirty="0">
                <a:solidFill>
                  <a:schemeClr val="tx1">
                    <a:lumMod val="75000"/>
                    <a:lumOff val="25000"/>
                  </a:schemeClr>
                </a:solidFill>
              </a:rPr>
              <a:t>“</a:t>
            </a:r>
            <a:r>
              <a:rPr lang="en-US" sz="1300" dirty="0" smtClean="0">
                <a:solidFill>
                  <a:schemeClr val="tx1">
                    <a:lumMod val="75000"/>
                    <a:lumOff val="25000"/>
                  </a:schemeClr>
                </a:solidFill>
              </a:rPr>
              <a:t>I’ll probably try to get an associates degree back at home or transfer to another Cal State and get my BA.”</a:t>
            </a:r>
            <a:endParaRPr lang="en-US" sz="1300" dirty="0">
              <a:solidFill>
                <a:schemeClr val="tx1">
                  <a:lumMod val="75000"/>
                  <a:lumOff val="25000"/>
                </a:schemeClr>
              </a:solidFill>
            </a:endParaRPr>
          </a:p>
          <a:p>
            <a:r>
              <a:rPr lang="en-US" sz="1300" b="1" dirty="0" smtClean="0"/>
              <a:t>“Living away from home has been really expensive, and I know money has been an issue for my parents right now. I do not want to stress my parents about money, so I’d rather get the same education back at home and save money.”</a:t>
            </a:r>
            <a:endParaRPr lang="en-US" sz="1300" b="1" dirty="0"/>
          </a:p>
          <a:p>
            <a:r>
              <a:rPr lang="en-US" sz="1300" dirty="0" smtClean="0">
                <a:solidFill>
                  <a:schemeClr val="tx1">
                    <a:lumMod val="75000"/>
                    <a:lumOff val="25000"/>
                  </a:schemeClr>
                </a:solidFill>
              </a:rPr>
              <a:t>“I’m an out-of-state student and don’t have enough money to even make it through the end of this academic year, so unless some miracle happens, I might go back to [home state] to go to school there.”</a:t>
            </a:r>
          </a:p>
          <a:p>
            <a:r>
              <a:rPr lang="en-US" sz="1300" dirty="0" smtClean="0">
                <a:solidFill>
                  <a:schemeClr val="tx1">
                    <a:lumMod val="75000"/>
                    <a:lumOff val="25000"/>
                  </a:schemeClr>
                </a:solidFill>
              </a:rPr>
              <a:t>“It would probably be due to financial reasons, so I would look to finish my degree somewhere that I could afford without taking out too many loans.”</a:t>
            </a:r>
            <a:endParaRPr lang="en-US" sz="1300" dirty="0">
              <a:solidFill>
                <a:schemeClr val="tx1">
                  <a:lumMod val="75000"/>
                  <a:lumOff val="25000"/>
                </a:schemeClr>
              </a:solidFill>
            </a:endParaRPr>
          </a:p>
          <a:p>
            <a:pPr marL="0" indent="0">
              <a:buNone/>
            </a:pPr>
            <a:endParaRPr lang="en-US" b="1" dirty="0">
              <a:solidFill>
                <a:schemeClr val="accent2"/>
              </a:solidFill>
            </a:endParaRPr>
          </a:p>
        </p:txBody>
      </p:sp>
    </p:spTree>
    <p:extLst>
      <p:ext uri="{BB962C8B-B14F-4D97-AF65-F5344CB8AC3E}">
        <p14:creationId xmlns:p14="http://schemas.microsoft.com/office/powerpoint/2010/main" val="15841705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sz="4000" dirty="0" smtClean="0"/>
              <a:t>Retention rates for first-year students who planned on transferring to another institution</a:t>
            </a:r>
            <a:endParaRPr lang="en-US" sz="4000" dirty="0"/>
          </a:p>
        </p:txBody>
      </p:sp>
      <p:sp>
        <p:nvSpPr>
          <p:cNvPr id="2" name="TextBox 1"/>
          <p:cNvSpPr txBox="1"/>
          <p:nvPr/>
        </p:nvSpPr>
        <p:spPr>
          <a:xfrm>
            <a:off x="7844008" y="3181635"/>
            <a:ext cx="1586429" cy="246221"/>
          </a:xfrm>
          <a:prstGeom prst="rect">
            <a:avLst/>
          </a:prstGeom>
          <a:noFill/>
        </p:spPr>
        <p:txBody>
          <a:bodyPr wrap="square" rtlCol="0">
            <a:spAutoFit/>
          </a:bodyPr>
          <a:lstStyle/>
          <a:p>
            <a:r>
              <a:rPr lang="en-US" sz="1000" dirty="0" smtClean="0">
                <a:solidFill>
                  <a:schemeClr val="tx1">
                    <a:lumMod val="65000"/>
                    <a:lumOff val="35000"/>
                  </a:schemeClr>
                </a:solidFill>
                <a:latin typeface="Arial" panose="020B0604020202020204" pitchFamily="34" charset="0"/>
                <a:cs typeface="Arial" panose="020B0604020202020204" pitchFamily="34" charset="0"/>
              </a:rPr>
              <a:t>Graduation trickle begins</a:t>
            </a:r>
            <a:endParaRPr lang="en-US" sz="1000"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6" name="Straight Arrow Connector 5"/>
          <p:cNvCxnSpPr/>
          <p:nvPr/>
        </p:nvCxnSpPr>
        <p:spPr>
          <a:xfrm>
            <a:off x="8620545" y="3427856"/>
            <a:ext cx="16526" cy="2466591"/>
          </a:xfrm>
          <a:prstGeom prst="straightConnector1">
            <a:avLst/>
          </a:prstGeom>
          <a:ln>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7" name="Content Placeholder 6"/>
          <p:cNvGraphicFramePr>
            <a:graphicFrameLocks noGrp="1"/>
          </p:cNvGraphicFramePr>
          <p:nvPr>
            <p:ph idx="1"/>
            <p:extLst>
              <p:ext uri="{D42A27DB-BD31-4B8C-83A1-F6EECF244321}">
                <p14:modId xmlns:p14="http://schemas.microsoft.com/office/powerpoint/2010/main" val="3491377724"/>
              </p:ext>
            </p:extLst>
          </p:nvPr>
        </p:nvGraphicFramePr>
        <p:xfrm>
          <a:off x="1069848" y="2326582"/>
          <a:ext cx="10058400" cy="40513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963039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573837"/>
          </a:xfrm>
        </p:spPr>
        <p:txBody>
          <a:bodyPr>
            <a:normAutofit fontScale="90000"/>
          </a:bodyPr>
          <a:lstStyle/>
          <a:p>
            <a:pPr algn="ctr"/>
            <a:r>
              <a:rPr lang="en-US" sz="4400" dirty="0" smtClean="0"/>
              <a:t>Strongest Year-2 Retention Predictors for first-year students who planned on transferring</a:t>
            </a:r>
            <a:endParaRPr lang="en-US" sz="4400" dirty="0"/>
          </a:p>
        </p:txBody>
      </p:sp>
      <p:sp>
        <p:nvSpPr>
          <p:cNvPr id="3" name="Content Placeholder 2"/>
          <p:cNvSpPr>
            <a:spLocks noGrp="1"/>
          </p:cNvSpPr>
          <p:nvPr>
            <p:ph sz="half" idx="1"/>
          </p:nvPr>
        </p:nvSpPr>
        <p:spPr>
          <a:xfrm>
            <a:off x="497646" y="2058469"/>
            <a:ext cx="3921953" cy="4161040"/>
          </a:xfrm>
        </p:spPr>
        <p:txBody>
          <a:bodyPr>
            <a:normAutofit/>
          </a:bodyPr>
          <a:lstStyle/>
          <a:p>
            <a:pPr marL="0" indent="0">
              <a:buNone/>
            </a:pPr>
            <a:r>
              <a:rPr lang="en-US" sz="1800" b="1" dirty="0">
                <a:solidFill>
                  <a:schemeClr val="accent2"/>
                </a:solidFill>
              </a:rPr>
              <a:t>Low/Moderate Commitment to HSU (</a:t>
            </a:r>
            <a:r>
              <a:rPr lang="en-US" sz="1800" b="1" i="1" dirty="0">
                <a:solidFill>
                  <a:schemeClr val="accent2"/>
                </a:solidFill>
              </a:rPr>
              <a:t>n</a:t>
            </a:r>
            <a:r>
              <a:rPr lang="en-US" sz="1800" b="1" dirty="0">
                <a:solidFill>
                  <a:schemeClr val="accent2"/>
                </a:solidFill>
              </a:rPr>
              <a:t>=177</a:t>
            </a:r>
            <a:r>
              <a:rPr lang="en-US" sz="1800" b="1" dirty="0" smtClean="0">
                <a:solidFill>
                  <a:schemeClr val="accent2"/>
                </a:solidFill>
              </a:rPr>
              <a:t>) </a:t>
            </a:r>
          </a:p>
        </p:txBody>
      </p:sp>
      <p:sp>
        <p:nvSpPr>
          <p:cNvPr id="4" name="Content Placeholder 3"/>
          <p:cNvSpPr>
            <a:spLocks noGrp="1"/>
          </p:cNvSpPr>
          <p:nvPr>
            <p:ph sz="half" idx="2"/>
          </p:nvPr>
        </p:nvSpPr>
        <p:spPr>
          <a:xfrm>
            <a:off x="7406640" y="2082122"/>
            <a:ext cx="4464304" cy="4078224"/>
          </a:xfrm>
        </p:spPr>
        <p:txBody>
          <a:bodyPr>
            <a:normAutofit/>
          </a:bodyPr>
          <a:lstStyle/>
          <a:p>
            <a:pPr marL="0" indent="0">
              <a:buNone/>
            </a:pPr>
            <a:r>
              <a:rPr lang="en-US" sz="1800" b="1" dirty="0" smtClean="0">
                <a:solidFill>
                  <a:schemeClr val="accent2"/>
                </a:solidFill>
              </a:rPr>
              <a:t>High Commitment to HSU (</a:t>
            </a:r>
            <a:r>
              <a:rPr lang="en-US" sz="1800" b="1" i="1" dirty="0" smtClean="0">
                <a:solidFill>
                  <a:schemeClr val="accent2"/>
                </a:solidFill>
              </a:rPr>
              <a:t>n</a:t>
            </a:r>
            <a:r>
              <a:rPr lang="en-US" sz="1800" b="1" dirty="0" smtClean="0">
                <a:solidFill>
                  <a:schemeClr val="accent2"/>
                </a:solidFill>
              </a:rPr>
              <a:t>=196)</a:t>
            </a:r>
          </a:p>
          <a:p>
            <a:pPr marL="0" indent="0">
              <a:buNone/>
            </a:pPr>
            <a:endParaRPr lang="en-US" b="1" dirty="0">
              <a:solidFill>
                <a:schemeClr val="accent2"/>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70451195"/>
              </p:ext>
            </p:extLst>
          </p:nvPr>
        </p:nvGraphicFramePr>
        <p:xfrm>
          <a:off x="605224" y="2660358"/>
          <a:ext cx="3471924" cy="1861831"/>
        </p:xfrm>
        <a:graphic>
          <a:graphicData uri="http://schemas.openxmlformats.org/drawingml/2006/table">
            <a:tbl>
              <a:tblPr firstRow="1" bandRow="1">
                <a:tableStyleId>{5C22544A-7EE6-4342-B048-85BDC9FD1C3A}</a:tableStyleId>
              </a:tblPr>
              <a:tblGrid>
                <a:gridCol w="3471924">
                  <a:extLst>
                    <a:ext uri="{9D8B030D-6E8A-4147-A177-3AD203B41FA5}">
                      <a16:colId xmlns:a16="http://schemas.microsoft.com/office/drawing/2014/main" val="3701981640"/>
                    </a:ext>
                  </a:extLst>
                </a:gridCol>
              </a:tblGrid>
              <a:tr h="416295">
                <a:tc>
                  <a:txBody>
                    <a:bodyPr/>
                    <a:lstStyle/>
                    <a:p>
                      <a:r>
                        <a:rPr lang="en-US" sz="1500" dirty="0" smtClean="0"/>
                        <a:t>Strongest Predictors</a:t>
                      </a:r>
                      <a:endParaRPr lang="en-US" sz="1500" dirty="0">
                        <a:solidFill>
                          <a:srgbClr val="FF0000"/>
                        </a:solidFill>
                      </a:endParaRPr>
                    </a:p>
                  </a:txBody>
                  <a:tcPr anchor="b">
                    <a:solidFill>
                      <a:schemeClr val="accent6"/>
                    </a:solidFill>
                  </a:tcPr>
                </a:tc>
                <a:extLst>
                  <a:ext uri="{0D108BD9-81ED-4DB2-BD59-A6C34878D82A}">
                    <a16:rowId xmlns:a16="http://schemas.microsoft.com/office/drawing/2014/main" val="2502407669"/>
                  </a:ext>
                </a:extLst>
              </a:tr>
              <a:tr h="3364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Total Loans</a:t>
                      </a:r>
                      <a:r>
                        <a:rPr lang="en-US" sz="1100" baseline="0" dirty="0" smtClean="0"/>
                        <a:t> $</a:t>
                      </a:r>
                      <a:endParaRPr lang="en-US" sz="1100" dirty="0"/>
                    </a:p>
                  </a:txBody>
                  <a:tcPr/>
                </a:tc>
                <a:extLst>
                  <a:ext uri="{0D108BD9-81ED-4DB2-BD59-A6C34878D82A}">
                    <a16:rowId xmlns:a16="http://schemas.microsoft.com/office/drawing/2014/main" val="1255494003"/>
                  </a:ext>
                </a:extLst>
              </a:tr>
              <a:tr h="3364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Total</a:t>
                      </a:r>
                      <a:r>
                        <a:rPr lang="en-US" sz="1100" baseline="0" dirty="0" smtClean="0"/>
                        <a:t> Grants $</a:t>
                      </a:r>
                      <a:endParaRPr lang="en-US" sz="1100" dirty="0"/>
                    </a:p>
                  </a:txBody>
                  <a:tcPr/>
                </a:tc>
                <a:extLst>
                  <a:ext uri="{0D108BD9-81ED-4DB2-BD59-A6C34878D82A}">
                    <a16:rowId xmlns:a16="http://schemas.microsoft.com/office/drawing/2014/main" val="642045093"/>
                  </a:ext>
                </a:extLst>
              </a:tr>
              <a:tr h="3458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Cumulative 1yr GPA (not necessarily on probation)</a:t>
                      </a:r>
                      <a:endParaRPr lang="en-US" sz="1100" dirty="0"/>
                    </a:p>
                  </a:txBody>
                  <a:tcPr/>
                </a:tc>
                <a:extLst>
                  <a:ext uri="{0D108BD9-81ED-4DB2-BD59-A6C34878D82A}">
                    <a16:rowId xmlns:a16="http://schemas.microsoft.com/office/drawing/2014/main" val="97927663"/>
                  </a:ext>
                </a:extLst>
              </a:tr>
              <a:tr h="3657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Homesick:</a:t>
                      </a:r>
                      <a:r>
                        <a:rPr lang="en-US" sz="1100" baseline="0" dirty="0" smtClean="0"/>
                        <a:t> Distressed</a:t>
                      </a:r>
                      <a:endParaRPr lang="en-US" sz="1100" dirty="0" smtClean="0"/>
                    </a:p>
                    <a:p>
                      <a:endParaRPr lang="en-US" sz="1100" dirty="0">
                        <a:solidFill>
                          <a:schemeClr val="bg1">
                            <a:lumMod val="50000"/>
                          </a:schemeClr>
                        </a:solidFill>
                      </a:endParaRPr>
                    </a:p>
                  </a:txBody>
                  <a:tcPr/>
                </a:tc>
                <a:extLst>
                  <a:ext uri="{0D108BD9-81ED-4DB2-BD59-A6C34878D82A}">
                    <a16:rowId xmlns:a16="http://schemas.microsoft.com/office/drawing/2014/main" val="294502308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79654024"/>
              </p:ext>
            </p:extLst>
          </p:nvPr>
        </p:nvGraphicFramePr>
        <p:xfrm>
          <a:off x="7492701" y="2660358"/>
          <a:ext cx="3781313" cy="1511463"/>
        </p:xfrm>
        <a:graphic>
          <a:graphicData uri="http://schemas.openxmlformats.org/drawingml/2006/table">
            <a:tbl>
              <a:tblPr firstRow="1" bandRow="1">
                <a:tableStyleId>{5C22544A-7EE6-4342-B048-85BDC9FD1C3A}</a:tableStyleId>
              </a:tblPr>
              <a:tblGrid>
                <a:gridCol w="3781313">
                  <a:extLst>
                    <a:ext uri="{9D8B030D-6E8A-4147-A177-3AD203B41FA5}">
                      <a16:colId xmlns:a16="http://schemas.microsoft.com/office/drawing/2014/main" val="3359790925"/>
                    </a:ext>
                  </a:extLst>
                </a:gridCol>
              </a:tblGrid>
              <a:tr h="416295">
                <a:tc>
                  <a:txBody>
                    <a:bodyPr/>
                    <a:lstStyle/>
                    <a:p>
                      <a:r>
                        <a:rPr lang="en-US" sz="1500" dirty="0" smtClean="0"/>
                        <a:t>Strongest</a:t>
                      </a:r>
                      <a:r>
                        <a:rPr lang="en-US" sz="1500" baseline="0" dirty="0" smtClean="0"/>
                        <a:t> Predictors</a:t>
                      </a:r>
                      <a:endParaRPr lang="en-US" sz="1500" dirty="0"/>
                    </a:p>
                  </a:txBody>
                  <a:tcPr anchor="b">
                    <a:solidFill>
                      <a:schemeClr val="accent6"/>
                    </a:solidFill>
                  </a:tcPr>
                </a:tc>
                <a:extLst>
                  <a:ext uri="{0D108BD9-81ED-4DB2-BD59-A6C34878D82A}">
                    <a16:rowId xmlns:a16="http://schemas.microsoft.com/office/drawing/2014/main" val="701541952"/>
                  </a:ext>
                </a:extLst>
              </a:tr>
              <a:tr h="3379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Cumulative 1yr GPA (not necessarily on probation)</a:t>
                      </a:r>
                      <a:endParaRPr lang="en-US" sz="1100" dirty="0">
                        <a:solidFill>
                          <a:schemeClr val="tx1"/>
                        </a:solidFill>
                      </a:endParaRPr>
                    </a:p>
                  </a:txBody>
                  <a:tcPr/>
                </a:tc>
                <a:extLst>
                  <a:ext uri="{0D108BD9-81ED-4DB2-BD59-A6C34878D82A}">
                    <a16:rowId xmlns:a16="http://schemas.microsoft.com/office/drawing/2014/main" val="270694651"/>
                  </a:ext>
                </a:extLst>
              </a:tr>
              <a:tr h="330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Total</a:t>
                      </a:r>
                      <a:r>
                        <a:rPr lang="en-US" sz="1100" baseline="0" dirty="0" smtClean="0"/>
                        <a:t> Grants $</a:t>
                      </a:r>
                      <a:endParaRPr lang="en-US"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2911317741"/>
                  </a:ext>
                </a:extLst>
              </a:tr>
              <a:tr h="330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Total Loans</a:t>
                      </a:r>
                      <a:r>
                        <a:rPr lang="en-US" sz="1100" baseline="0" dirty="0" smtClean="0"/>
                        <a:t> $</a:t>
                      </a:r>
                      <a:endParaRPr lang="en-US" sz="1100" dirty="0"/>
                    </a:p>
                  </a:txBody>
                  <a:tcPr/>
                </a:tc>
                <a:extLst>
                  <a:ext uri="{0D108BD9-81ED-4DB2-BD59-A6C34878D82A}">
                    <a16:rowId xmlns:a16="http://schemas.microsoft.com/office/drawing/2014/main" val="1696119761"/>
                  </a:ext>
                </a:extLst>
              </a:tr>
            </a:tbl>
          </a:graphicData>
        </a:graphic>
      </p:graphicFrame>
      <p:sp>
        <p:nvSpPr>
          <p:cNvPr id="10" name="TextBox 9"/>
          <p:cNvSpPr txBox="1"/>
          <p:nvPr/>
        </p:nvSpPr>
        <p:spPr>
          <a:xfrm>
            <a:off x="497646" y="6145803"/>
            <a:ext cx="10623345" cy="400110"/>
          </a:xfrm>
          <a:prstGeom prst="rect">
            <a:avLst/>
          </a:prstGeom>
          <a:noFill/>
        </p:spPr>
        <p:txBody>
          <a:bodyPr wrap="square" rtlCol="0">
            <a:spAutoFit/>
          </a:bodyPr>
          <a:lstStyle/>
          <a:p>
            <a:r>
              <a:rPr lang="en-US" sz="1000" dirty="0" smtClean="0">
                <a:solidFill>
                  <a:schemeClr val="bg1">
                    <a:lumMod val="50000"/>
                  </a:schemeClr>
                </a:solidFill>
              </a:rPr>
              <a:t>*There were high levels of correlation between financial aid variables and low-income, first-generation status. Financial aid variables explained a higher percentage of the variance, so low-income and first-generation were removed from the models. </a:t>
            </a:r>
            <a:endParaRPr lang="en-US" sz="1000" dirty="0">
              <a:solidFill>
                <a:schemeClr val="bg1">
                  <a:lumMod val="50000"/>
                </a:schemeClr>
              </a:solidFill>
            </a:endParaRPr>
          </a:p>
        </p:txBody>
      </p:sp>
      <p:sp>
        <p:nvSpPr>
          <p:cNvPr id="8" name="Content Placeholder 2"/>
          <p:cNvSpPr txBox="1">
            <a:spLocks/>
          </p:cNvSpPr>
          <p:nvPr/>
        </p:nvSpPr>
        <p:spPr>
          <a:xfrm>
            <a:off x="4527177" y="2058469"/>
            <a:ext cx="2584825" cy="3695610"/>
          </a:xfrm>
          <a:prstGeom prst="rect">
            <a:avLst/>
          </a:prstGeom>
        </p:spPr>
        <p:txBody>
          <a:bodyPr vert="horz" lIns="91440" tIns="45720" rIns="91440" bIns="45720" rtlCol="0">
            <a:normAutofit fontScale="85000" lnSpcReduction="100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r>
              <a:rPr lang="en-US" sz="1800" b="1" dirty="0" smtClean="0">
                <a:solidFill>
                  <a:srgbClr val="1659AA"/>
                </a:solidFill>
              </a:rPr>
              <a:t>In Comparison (</a:t>
            </a:r>
            <a:r>
              <a:rPr lang="en-US" sz="1800" b="1" i="1" dirty="0" smtClean="0">
                <a:solidFill>
                  <a:srgbClr val="1659AA"/>
                </a:solidFill>
              </a:rPr>
              <a:t>n</a:t>
            </a:r>
            <a:r>
              <a:rPr lang="en-US" sz="1800" b="1" dirty="0" smtClean="0">
                <a:solidFill>
                  <a:srgbClr val="1659AA"/>
                </a:solidFill>
              </a:rPr>
              <a:t>=3,426) </a:t>
            </a:r>
          </a:p>
          <a:p>
            <a:pPr>
              <a:buClr>
                <a:srgbClr val="90BAE0"/>
              </a:buClr>
              <a:buFont typeface="Wingdings" panose="05000000000000000000" pitchFamily="2" charset="2"/>
              <a:buChar char="Ø"/>
            </a:pPr>
            <a:r>
              <a:rPr lang="en-US" sz="1300" b="1" dirty="0">
                <a:solidFill>
                  <a:srgbClr val="90BAE0"/>
                </a:solidFill>
              </a:rPr>
              <a:t>Cumulative 1 year GPA</a:t>
            </a:r>
          </a:p>
          <a:p>
            <a:pPr>
              <a:buClr>
                <a:srgbClr val="90BAE0"/>
              </a:buClr>
              <a:buFont typeface="Wingdings" panose="05000000000000000000" pitchFamily="2" charset="2"/>
              <a:buChar char="Ø"/>
            </a:pPr>
            <a:r>
              <a:rPr lang="en-US" sz="1300" b="1" dirty="0" smtClean="0">
                <a:solidFill>
                  <a:srgbClr val="90BAE0"/>
                </a:solidFill>
              </a:rPr>
              <a:t>Grant total</a:t>
            </a:r>
          </a:p>
          <a:p>
            <a:pPr>
              <a:buClr>
                <a:srgbClr val="90BAE0"/>
              </a:buClr>
              <a:buFont typeface="Wingdings" panose="05000000000000000000" pitchFamily="2" charset="2"/>
              <a:buChar char="Ø"/>
            </a:pPr>
            <a:r>
              <a:rPr lang="en-US" sz="1300" b="1" dirty="0" smtClean="0">
                <a:solidFill>
                  <a:srgbClr val="90BAE0"/>
                </a:solidFill>
              </a:rPr>
              <a:t>Loan total</a:t>
            </a:r>
          </a:p>
          <a:p>
            <a:pPr>
              <a:buClr>
                <a:srgbClr val="90BAE0"/>
              </a:buClr>
              <a:buFont typeface="Wingdings" panose="05000000000000000000" pitchFamily="2" charset="2"/>
              <a:buChar char="Ø"/>
            </a:pPr>
            <a:r>
              <a:rPr lang="en-US" sz="1300" b="1" dirty="0">
                <a:solidFill>
                  <a:srgbClr val="90BAE0"/>
                </a:solidFill>
              </a:rPr>
              <a:t>Commitment to the Institution</a:t>
            </a:r>
          </a:p>
          <a:p>
            <a:pPr>
              <a:buClr>
                <a:srgbClr val="90BAE0"/>
              </a:buClr>
              <a:buFont typeface="Wingdings" panose="05000000000000000000" pitchFamily="2" charset="2"/>
              <a:buChar char="Ø"/>
            </a:pPr>
            <a:r>
              <a:rPr lang="en-US" sz="1300" b="1" dirty="0" smtClean="0">
                <a:solidFill>
                  <a:srgbClr val="90BAE0"/>
                </a:solidFill>
              </a:rPr>
              <a:t>Financial </a:t>
            </a:r>
            <a:r>
              <a:rPr lang="en-US" sz="1300" b="1" dirty="0">
                <a:solidFill>
                  <a:srgbClr val="90BAE0"/>
                </a:solidFill>
              </a:rPr>
              <a:t>Factor Score</a:t>
            </a:r>
          </a:p>
          <a:p>
            <a:pPr>
              <a:buClr>
                <a:srgbClr val="90BAE0"/>
              </a:buClr>
              <a:buFont typeface="Wingdings" panose="05000000000000000000" pitchFamily="2" charset="2"/>
              <a:buChar char="Ø"/>
            </a:pPr>
            <a:r>
              <a:rPr lang="en-US" sz="1300" b="1" dirty="0" smtClean="0">
                <a:solidFill>
                  <a:srgbClr val="90BAE0"/>
                </a:solidFill>
              </a:rPr>
              <a:t>EOP</a:t>
            </a:r>
          </a:p>
          <a:p>
            <a:pPr>
              <a:buClr>
                <a:srgbClr val="90BAE0"/>
              </a:buClr>
              <a:buFont typeface="Wingdings" panose="05000000000000000000" pitchFamily="2" charset="2"/>
              <a:buChar char="Ø"/>
            </a:pPr>
            <a:r>
              <a:rPr lang="en-US" sz="1300" b="1" dirty="0" smtClean="0">
                <a:solidFill>
                  <a:srgbClr val="90BAE0"/>
                </a:solidFill>
              </a:rPr>
              <a:t>On-campus living: social aspects</a:t>
            </a:r>
          </a:p>
          <a:p>
            <a:pPr>
              <a:buClr>
                <a:srgbClr val="90BAE0"/>
              </a:buClr>
              <a:buFont typeface="Wingdings" panose="05000000000000000000" pitchFamily="2" charset="2"/>
              <a:buChar char="Ø"/>
            </a:pPr>
            <a:r>
              <a:rPr lang="en-US" sz="1300" b="1" dirty="0" smtClean="0">
                <a:solidFill>
                  <a:srgbClr val="90BAE0"/>
                </a:solidFill>
              </a:rPr>
              <a:t>Time management</a:t>
            </a:r>
          </a:p>
          <a:p>
            <a:pPr>
              <a:buClr>
                <a:srgbClr val="90BAE0"/>
              </a:buClr>
              <a:buFont typeface="Wingdings" panose="05000000000000000000" pitchFamily="2" charset="2"/>
              <a:buChar char="Ø"/>
            </a:pPr>
            <a:r>
              <a:rPr lang="en-US" sz="1300" b="1" dirty="0" smtClean="0">
                <a:solidFill>
                  <a:srgbClr val="90BAE0"/>
                </a:solidFill>
              </a:rPr>
              <a:t>RAMP</a:t>
            </a:r>
          </a:p>
          <a:p>
            <a:pPr>
              <a:buClr>
                <a:srgbClr val="90BAE0"/>
              </a:buClr>
              <a:buFont typeface="Wingdings" panose="05000000000000000000" pitchFamily="2" charset="2"/>
              <a:buChar char="Ø"/>
            </a:pPr>
            <a:r>
              <a:rPr lang="en-US" sz="1300" b="1" dirty="0" smtClean="0">
                <a:solidFill>
                  <a:srgbClr val="90BAE0"/>
                </a:solidFill>
              </a:rPr>
              <a:t>CNRS major (-)</a:t>
            </a:r>
          </a:p>
          <a:p>
            <a:pPr>
              <a:buClr>
                <a:srgbClr val="90BAE0"/>
              </a:buClr>
              <a:buFont typeface="Wingdings" panose="05000000000000000000" pitchFamily="2" charset="2"/>
              <a:buChar char="Ø"/>
            </a:pPr>
            <a:r>
              <a:rPr lang="en-US" sz="1300" b="1" dirty="0" smtClean="0">
                <a:solidFill>
                  <a:srgbClr val="90BAE0"/>
                </a:solidFill>
              </a:rPr>
              <a:t>EOP/RAMP combo</a:t>
            </a:r>
          </a:p>
          <a:p>
            <a:pPr>
              <a:buClr>
                <a:srgbClr val="90BAE0"/>
              </a:buClr>
              <a:buFont typeface="Wingdings" panose="05000000000000000000" pitchFamily="2" charset="2"/>
              <a:buChar char="Ø"/>
            </a:pPr>
            <a:endParaRPr lang="en-US" sz="1800" b="1" dirty="0" smtClean="0">
              <a:solidFill>
                <a:srgbClr val="90BAE0"/>
              </a:solidFill>
            </a:endParaRPr>
          </a:p>
          <a:p>
            <a:pPr marL="0" indent="0">
              <a:buNone/>
            </a:pPr>
            <a:endParaRPr lang="en-US" sz="1800" b="1" dirty="0" smtClean="0">
              <a:solidFill>
                <a:srgbClr val="90BAE0"/>
              </a:solidFill>
            </a:endParaRPr>
          </a:p>
          <a:p>
            <a:pPr>
              <a:buFont typeface="Arial" panose="020B0604020202020204" pitchFamily="34" charset="0"/>
              <a:buChar char="•"/>
            </a:pPr>
            <a:endParaRPr lang="en-US" sz="1800" b="1" dirty="0" smtClean="0">
              <a:solidFill>
                <a:srgbClr val="0070C0"/>
              </a:solidFill>
            </a:endParaRPr>
          </a:p>
          <a:p>
            <a:endParaRPr lang="en-US" sz="1800" b="1" dirty="0" smtClean="0">
              <a:solidFill>
                <a:srgbClr val="1659AA"/>
              </a:solidFill>
            </a:endParaRPr>
          </a:p>
        </p:txBody>
      </p:sp>
    </p:spTree>
    <p:extLst>
      <p:ext uri="{BB962C8B-B14F-4D97-AF65-F5344CB8AC3E}">
        <p14:creationId xmlns:p14="http://schemas.microsoft.com/office/powerpoint/2010/main" val="198517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t>Strongest Year-3 Retention Predictors for first-year students who planned on transferring</a:t>
            </a:r>
            <a:endParaRPr lang="en-US" sz="4400" dirty="0"/>
          </a:p>
        </p:txBody>
      </p:sp>
      <p:sp>
        <p:nvSpPr>
          <p:cNvPr id="3" name="Content Placeholder 2"/>
          <p:cNvSpPr>
            <a:spLocks noGrp="1"/>
          </p:cNvSpPr>
          <p:nvPr>
            <p:ph sz="half" idx="1"/>
          </p:nvPr>
        </p:nvSpPr>
        <p:spPr>
          <a:xfrm>
            <a:off x="670559" y="2173045"/>
            <a:ext cx="3490850" cy="3763765"/>
          </a:xfrm>
        </p:spPr>
        <p:txBody>
          <a:bodyPr>
            <a:normAutofit/>
          </a:bodyPr>
          <a:lstStyle/>
          <a:p>
            <a:pPr marL="0" indent="0">
              <a:buNone/>
            </a:pPr>
            <a:r>
              <a:rPr lang="en-US" sz="1800" b="1" dirty="0">
                <a:solidFill>
                  <a:schemeClr val="accent2"/>
                </a:solidFill>
              </a:rPr>
              <a:t>Low/Moderate Commitment to HSU (</a:t>
            </a:r>
            <a:r>
              <a:rPr lang="en-US" sz="1800" b="1" i="1" dirty="0">
                <a:solidFill>
                  <a:schemeClr val="accent2"/>
                </a:solidFill>
              </a:rPr>
              <a:t>n</a:t>
            </a:r>
            <a:r>
              <a:rPr lang="en-US" sz="1800" b="1" dirty="0">
                <a:solidFill>
                  <a:schemeClr val="accent2"/>
                </a:solidFill>
              </a:rPr>
              <a:t>=177</a:t>
            </a:r>
            <a:r>
              <a:rPr lang="en-US" sz="1800" b="1" dirty="0" smtClean="0">
                <a:solidFill>
                  <a:schemeClr val="accent2"/>
                </a:solidFill>
              </a:rPr>
              <a:t>)</a:t>
            </a:r>
          </a:p>
          <a:p>
            <a:pPr marL="0" indent="0">
              <a:buNone/>
            </a:pPr>
            <a:endParaRPr lang="en-US" b="1" dirty="0" smtClean="0">
              <a:solidFill>
                <a:schemeClr val="accent2"/>
              </a:solidFill>
            </a:endParaRPr>
          </a:p>
        </p:txBody>
      </p:sp>
      <p:sp>
        <p:nvSpPr>
          <p:cNvPr id="4" name="Content Placeholder 3"/>
          <p:cNvSpPr>
            <a:spLocks noGrp="1"/>
          </p:cNvSpPr>
          <p:nvPr>
            <p:ph sz="half" idx="2"/>
          </p:nvPr>
        </p:nvSpPr>
        <p:spPr>
          <a:xfrm>
            <a:off x="7958200" y="2173045"/>
            <a:ext cx="3602435" cy="4215885"/>
          </a:xfrm>
        </p:spPr>
        <p:txBody>
          <a:bodyPr>
            <a:normAutofit/>
          </a:bodyPr>
          <a:lstStyle/>
          <a:p>
            <a:pPr marL="0" indent="0">
              <a:buNone/>
            </a:pPr>
            <a:r>
              <a:rPr lang="en-US" sz="1800" b="1" dirty="0" smtClean="0">
                <a:solidFill>
                  <a:schemeClr val="accent2"/>
                </a:solidFill>
              </a:rPr>
              <a:t>High Commitment to HSU (</a:t>
            </a:r>
            <a:r>
              <a:rPr lang="en-US" sz="1800" b="1" i="1" dirty="0" smtClean="0">
                <a:solidFill>
                  <a:schemeClr val="accent2"/>
                </a:solidFill>
              </a:rPr>
              <a:t>n</a:t>
            </a:r>
            <a:r>
              <a:rPr lang="en-US" sz="1800" b="1" dirty="0" smtClean="0">
                <a:solidFill>
                  <a:schemeClr val="accent2"/>
                </a:solidFill>
              </a:rPr>
              <a:t>=196)</a:t>
            </a:r>
          </a:p>
          <a:p>
            <a:pPr marL="0" indent="0">
              <a:buNone/>
            </a:pPr>
            <a:endParaRPr lang="en-US" b="1" dirty="0">
              <a:solidFill>
                <a:schemeClr val="accent2"/>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686683102"/>
              </p:ext>
            </p:extLst>
          </p:nvPr>
        </p:nvGraphicFramePr>
        <p:xfrm>
          <a:off x="559399" y="2791866"/>
          <a:ext cx="3799908" cy="2102863"/>
        </p:xfrm>
        <a:graphic>
          <a:graphicData uri="http://schemas.openxmlformats.org/drawingml/2006/table">
            <a:tbl>
              <a:tblPr firstRow="1" bandRow="1">
                <a:tableStyleId>{5C22544A-7EE6-4342-B048-85BDC9FD1C3A}</a:tableStyleId>
              </a:tblPr>
              <a:tblGrid>
                <a:gridCol w="3799908">
                  <a:extLst>
                    <a:ext uri="{9D8B030D-6E8A-4147-A177-3AD203B41FA5}">
                      <a16:colId xmlns:a16="http://schemas.microsoft.com/office/drawing/2014/main" val="3701981640"/>
                    </a:ext>
                  </a:extLst>
                </a:gridCol>
              </a:tblGrid>
              <a:tr h="667495">
                <a:tc>
                  <a:txBody>
                    <a:bodyPr/>
                    <a:lstStyle/>
                    <a:p>
                      <a:r>
                        <a:rPr lang="en-US" dirty="0" smtClean="0"/>
                        <a:t>Strongest Predictors</a:t>
                      </a:r>
                      <a:endParaRPr lang="en-US" dirty="0"/>
                    </a:p>
                  </a:txBody>
                  <a:tcPr anchor="b">
                    <a:solidFill>
                      <a:schemeClr val="accent6"/>
                    </a:solidFill>
                  </a:tcPr>
                </a:tc>
                <a:extLst>
                  <a:ext uri="{0D108BD9-81ED-4DB2-BD59-A6C34878D82A}">
                    <a16:rowId xmlns:a16="http://schemas.microsoft.com/office/drawing/2014/main" val="2502407669"/>
                  </a:ext>
                </a:extLst>
              </a:tr>
              <a:tr h="3596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Total</a:t>
                      </a:r>
                      <a:r>
                        <a:rPr lang="en-US" sz="1200" baseline="0" dirty="0" smtClean="0"/>
                        <a:t> Grants $</a:t>
                      </a:r>
                      <a:endParaRPr lang="en-US" sz="1200" dirty="0"/>
                    </a:p>
                  </a:txBody>
                  <a:tcPr/>
                </a:tc>
                <a:extLst>
                  <a:ext uri="{0D108BD9-81ED-4DB2-BD59-A6C34878D82A}">
                    <a16:rowId xmlns:a16="http://schemas.microsoft.com/office/drawing/2014/main" val="1255494003"/>
                  </a:ext>
                </a:extLst>
              </a:tr>
              <a:tr h="349640">
                <a:tc>
                  <a:txBody>
                    <a:bodyPr/>
                    <a:lstStyle/>
                    <a:p>
                      <a:r>
                        <a:rPr lang="en-US" sz="1200" dirty="0" smtClean="0">
                          <a:solidFill>
                            <a:schemeClr val="tx1"/>
                          </a:solidFill>
                        </a:rPr>
                        <a:t>Served by RAMP</a:t>
                      </a:r>
                      <a:endParaRPr lang="en-US" sz="1200" dirty="0">
                        <a:solidFill>
                          <a:schemeClr val="tx1"/>
                        </a:solidFill>
                      </a:endParaRPr>
                    </a:p>
                  </a:txBody>
                  <a:tcPr/>
                </a:tc>
                <a:extLst>
                  <a:ext uri="{0D108BD9-81ED-4DB2-BD59-A6C34878D82A}">
                    <a16:rowId xmlns:a16="http://schemas.microsoft.com/office/drawing/2014/main" val="990426463"/>
                  </a:ext>
                </a:extLst>
              </a:tr>
              <a:tr h="349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Total Loans</a:t>
                      </a:r>
                      <a:r>
                        <a:rPr lang="en-US" sz="1200" baseline="0" dirty="0" smtClean="0"/>
                        <a:t> $</a:t>
                      </a:r>
                      <a:endParaRPr lang="en-US" sz="1200" dirty="0">
                        <a:solidFill>
                          <a:schemeClr val="bg1">
                            <a:lumMod val="50000"/>
                          </a:schemeClr>
                        </a:solidFill>
                      </a:endParaRPr>
                    </a:p>
                  </a:txBody>
                  <a:tcPr/>
                </a:tc>
                <a:extLst>
                  <a:ext uri="{0D108BD9-81ED-4DB2-BD59-A6C34878D82A}">
                    <a16:rowId xmlns:a16="http://schemas.microsoft.com/office/drawing/2014/main" val="642045093"/>
                  </a:ext>
                </a:extLst>
              </a:tr>
              <a:tr h="3764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Cumulative 1yr GPA (not necessarily</a:t>
                      </a:r>
                      <a:r>
                        <a:rPr lang="en-US" sz="1200" baseline="0" dirty="0" smtClean="0">
                          <a:solidFill>
                            <a:schemeClr val="tx1"/>
                          </a:solidFill>
                        </a:rPr>
                        <a:t> on probation)</a:t>
                      </a:r>
                      <a:endParaRPr lang="en-US" sz="1200" dirty="0">
                        <a:solidFill>
                          <a:schemeClr val="bg1">
                            <a:lumMod val="50000"/>
                          </a:schemeClr>
                        </a:solidFill>
                      </a:endParaRPr>
                    </a:p>
                  </a:txBody>
                  <a:tcPr/>
                </a:tc>
                <a:extLst>
                  <a:ext uri="{0D108BD9-81ED-4DB2-BD59-A6C34878D82A}">
                    <a16:rowId xmlns:a16="http://schemas.microsoft.com/office/drawing/2014/main" val="9792766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65237177"/>
              </p:ext>
            </p:extLst>
          </p:nvPr>
        </p:nvGraphicFramePr>
        <p:xfrm>
          <a:off x="7874598" y="2791866"/>
          <a:ext cx="3775934" cy="1624148"/>
        </p:xfrm>
        <a:graphic>
          <a:graphicData uri="http://schemas.openxmlformats.org/drawingml/2006/table">
            <a:tbl>
              <a:tblPr firstRow="1" bandRow="1">
                <a:tableStyleId>{5C22544A-7EE6-4342-B048-85BDC9FD1C3A}</a:tableStyleId>
              </a:tblPr>
              <a:tblGrid>
                <a:gridCol w="3775934">
                  <a:extLst>
                    <a:ext uri="{9D8B030D-6E8A-4147-A177-3AD203B41FA5}">
                      <a16:colId xmlns:a16="http://schemas.microsoft.com/office/drawing/2014/main" val="3359790925"/>
                    </a:ext>
                  </a:extLst>
                </a:gridCol>
              </a:tblGrid>
              <a:tr h="720109">
                <a:tc>
                  <a:txBody>
                    <a:bodyPr/>
                    <a:lstStyle/>
                    <a:p>
                      <a:r>
                        <a:rPr lang="en-US" dirty="0" smtClean="0"/>
                        <a:t>Strongest Predictors</a:t>
                      </a:r>
                      <a:endParaRPr lang="en-US" dirty="0"/>
                    </a:p>
                  </a:txBody>
                  <a:tcPr anchor="b">
                    <a:solidFill>
                      <a:schemeClr val="accent6"/>
                    </a:solidFill>
                  </a:tcPr>
                </a:tc>
                <a:extLst>
                  <a:ext uri="{0D108BD9-81ED-4DB2-BD59-A6C34878D82A}">
                    <a16:rowId xmlns:a16="http://schemas.microsoft.com/office/drawing/2014/main" val="701541952"/>
                  </a:ext>
                </a:extLst>
              </a:tr>
              <a:tr h="4468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Total</a:t>
                      </a:r>
                      <a:r>
                        <a:rPr lang="en-US" sz="1200" baseline="0" dirty="0" smtClean="0"/>
                        <a:t> Grants $</a:t>
                      </a:r>
                      <a:endParaRPr lang="en-US" sz="1200" dirty="0"/>
                    </a:p>
                  </a:txBody>
                  <a:tcPr/>
                </a:tc>
                <a:extLst>
                  <a:ext uri="{0D108BD9-81ED-4DB2-BD59-A6C34878D82A}">
                    <a16:rowId xmlns:a16="http://schemas.microsoft.com/office/drawing/2014/main" val="270694651"/>
                  </a:ext>
                </a:extLst>
              </a:tr>
              <a:tr h="4422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Cumulative 1yr GPA (not necessarily on probation)</a:t>
                      </a:r>
                      <a:endParaRPr lang="en-US" sz="1200" dirty="0" smtClean="0"/>
                    </a:p>
                    <a:p>
                      <a:endParaRPr lang="en-US" sz="1200" dirty="0"/>
                    </a:p>
                  </a:txBody>
                  <a:tcPr/>
                </a:tc>
                <a:extLst>
                  <a:ext uri="{0D108BD9-81ED-4DB2-BD59-A6C34878D82A}">
                    <a16:rowId xmlns:a16="http://schemas.microsoft.com/office/drawing/2014/main" val="2911317741"/>
                  </a:ext>
                </a:extLst>
              </a:tr>
            </a:tbl>
          </a:graphicData>
        </a:graphic>
      </p:graphicFrame>
      <p:sp>
        <p:nvSpPr>
          <p:cNvPr id="8" name="Content Placeholder 2"/>
          <p:cNvSpPr txBox="1">
            <a:spLocks/>
          </p:cNvSpPr>
          <p:nvPr/>
        </p:nvSpPr>
        <p:spPr>
          <a:xfrm>
            <a:off x="4771017" y="2173045"/>
            <a:ext cx="2775472" cy="3763765"/>
          </a:xfrm>
          <a:prstGeom prst="rect">
            <a:avLst/>
          </a:prstGeom>
        </p:spPr>
        <p:txBody>
          <a:bodyPr vert="horz" lIns="91440" tIns="45720" rIns="91440" bIns="45720" rtlCol="0">
            <a:normAutofit fontScale="77500" lnSpcReduction="200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r>
              <a:rPr lang="en-US" sz="1800" b="1" dirty="0" smtClean="0">
                <a:solidFill>
                  <a:srgbClr val="1659AA"/>
                </a:solidFill>
              </a:rPr>
              <a:t>In Comparison (</a:t>
            </a:r>
            <a:r>
              <a:rPr lang="en-US" sz="1800" b="1" i="1" dirty="0" smtClean="0">
                <a:solidFill>
                  <a:srgbClr val="1659AA"/>
                </a:solidFill>
              </a:rPr>
              <a:t>n</a:t>
            </a:r>
            <a:r>
              <a:rPr lang="en-US" sz="1800" b="1" dirty="0" smtClean="0">
                <a:solidFill>
                  <a:srgbClr val="1659AA"/>
                </a:solidFill>
              </a:rPr>
              <a:t>=3,426) </a:t>
            </a:r>
          </a:p>
          <a:p>
            <a:pPr>
              <a:buClr>
                <a:srgbClr val="90BAE0"/>
              </a:buClr>
              <a:buFont typeface="Wingdings" panose="05000000000000000000" pitchFamily="2" charset="2"/>
              <a:buChar char="Ø"/>
            </a:pPr>
            <a:r>
              <a:rPr lang="en-US" sz="1400" b="1" dirty="0">
                <a:solidFill>
                  <a:srgbClr val="90BAE0"/>
                </a:solidFill>
              </a:rPr>
              <a:t>Cumulative 1 year GPA</a:t>
            </a:r>
          </a:p>
          <a:p>
            <a:pPr>
              <a:buClr>
                <a:srgbClr val="90BAE0"/>
              </a:buClr>
              <a:buFont typeface="Wingdings" panose="05000000000000000000" pitchFamily="2" charset="2"/>
              <a:buChar char="Ø"/>
            </a:pPr>
            <a:r>
              <a:rPr lang="en-US" sz="1400" b="1" dirty="0" smtClean="0">
                <a:solidFill>
                  <a:srgbClr val="90BAE0"/>
                </a:solidFill>
              </a:rPr>
              <a:t>Grant total</a:t>
            </a:r>
          </a:p>
          <a:p>
            <a:pPr>
              <a:buClr>
                <a:srgbClr val="90BAE0"/>
              </a:buClr>
              <a:buFont typeface="Wingdings" panose="05000000000000000000" pitchFamily="2" charset="2"/>
              <a:buChar char="Ø"/>
            </a:pPr>
            <a:r>
              <a:rPr lang="en-US" sz="1400" b="1" dirty="0" smtClean="0">
                <a:solidFill>
                  <a:srgbClr val="90BAE0"/>
                </a:solidFill>
              </a:rPr>
              <a:t>Loan total</a:t>
            </a:r>
          </a:p>
          <a:p>
            <a:pPr>
              <a:buClr>
                <a:srgbClr val="90BAE0"/>
              </a:buClr>
              <a:buFont typeface="Wingdings" panose="05000000000000000000" pitchFamily="2" charset="2"/>
              <a:buChar char="Ø"/>
            </a:pPr>
            <a:r>
              <a:rPr lang="en-US" sz="1400" b="1" dirty="0" smtClean="0">
                <a:solidFill>
                  <a:srgbClr val="90BAE0"/>
                </a:solidFill>
              </a:rPr>
              <a:t>EOP</a:t>
            </a:r>
          </a:p>
          <a:p>
            <a:pPr>
              <a:buClr>
                <a:srgbClr val="90BAE0"/>
              </a:buClr>
              <a:buFont typeface="Wingdings" panose="05000000000000000000" pitchFamily="2" charset="2"/>
              <a:buChar char="Ø"/>
            </a:pPr>
            <a:r>
              <a:rPr lang="en-US" sz="1400" b="1" dirty="0" smtClean="0">
                <a:solidFill>
                  <a:srgbClr val="90BAE0"/>
                </a:solidFill>
              </a:rPr>
              <a:t>Financial Factor score</a:t>
            </a:r>
          </a:p>
          <a:p>
            <a:pPr>
              <a:buClr>
                <a:srgbClr val="90BAE0"/>
              </a:buClr>
              <a:buFont typeface="Wingdings" panose="05000000000000000000" pitchFamily="2" charset="2"/>
              <a:buChar char="Ø"/>
            </a:pPr>
            <a:r>
              <a:rPr lang="en-US" sz="1400" b="1" dirty="0" smtClean="0">
                <a:solidFill>
                  <a:srgbClr val="90BAE0"/>
                </a:solidFill>
              </a:rPr>
              <a:t>Commitment to the Inst.</a:t>
            </a:r>
          </a:p>
          <a:p>
            <a:pPr>
              <a:buClr>
                <a:srgbClr val="90BAE0"/>
              </a:buClr>
              <a:buFont typeface="Wingdings" panose="05000000000000000000" pitchFamily="2" charset="2"/>
              <a:buChar char="Ø"/>
            </a:pPr>
            <a:r>
              <a:rPr lang="en-US" sz="1400" b="1" dirty="0" smtClean="0">
                <a:solidFill>
                  <a:srgbClr val="90BAE0"/>
                </a:solidFill>
              </a:rPr>
              <a:t>Time Management</a:t>
            </a:r>
          </a:p>
          <a:p>
            <a:pPr>
              <a:buClr>
                <a:srgbClr val="90BAE0"/>
              </a:buClr>
              <a:buFont typeface="Wingdings" panose="05000000000000000000" pitchFamily="2" charset="2"/>
              <a:buChar char="Ø"/>
            </a:pPr>
            <a:r>
              <a:rPr lang="en-US" sz="1400" b="1" dirty="0" smtClean="0">
                <a:solidFill>
                  <a:srgbClr val="90BAE0"/>
                </a:solidFill>
              </a:rPr>
              <a:t>College Ready (-)</a:t>
            </a:r>
          </a:p>
          <a:p>
            <a:pPr>
              <a:buClr>
                <a:srgbClr val="90BAE0"/>
              </a:buClr>
              <a:buFont typeface="Wingdings" panose="05000000000000000000" pitchFamily="2" charset="2"/>
              <a:buChar char="Ø"/>
            </a:pPr>
            <a:r>
              <a:rPr lang="en-US" sz="1400" b="1" dirty="0" smtClean="0">
                <a:solidFill>
                  <a:srgbClr val="90BAE0"/>
                </a:solidFill>
              </a:rPr>
              <a:t>Scholarship total</a:t>
            </a:r>
          </a:p>
          <a:p>
            <a:pPr>
              <a:buClr>
                <a:srgbClr val="90BAE0"/>
              </a:buClr>
              <a:buFont typeface="Wingdings" panose="05000000000000000000" pitchFamily="2" charset="2"/>
              <a:buChar char="Ø"/>
            </a:pPr>
            <a:r>
              <a:rPr lang="en-US" sz="1400" b="1" dirty="0" smtClean="0">
                <a:solidFill>
                  <a:srgbClr val="90BAE0"/>
                </a:solidFill>
              </a:rPr>
              <a:t>Arts Humanities Social Sciences</a:t>
            </a:r>
          </a:p>
          <a:p>
            <a:pPr>
              <a:buClr>
                <a:srgbClr val="90BAE0"/>
              </a:buClr>
              <a:buFont typeface="Wingdings" panose="05000000000000000000" pitchFamily="2" charset="2"/>
              <a:buChar char="Ø"/>
            </a:pPr>
            <a:r>
              <a:rPr lang="en-US" sz="1400" b="1" dirty="0" smtClean="0">
                <a:solidFill>
                  <a:srgbClr val="90BAE0"/>
                </a:solidFill>
              </a:rPr>
              <a:t>EOP/RAMP combo</a:t>
            </a:r>
          </a:p>
          <a:p>
            <a:pPr>
              <a:buClr>
                <a:srgbClr val="90BAE0"/>
              </a:buClr>
              <a:buFont typeface="Wingdings" panose="05000000000000000000" pitchFamily="2" charset="2"/>
              <a:buChar char="Ø"/>
            </a:pPr>
            <a:r>
              <a:rPr lang="en-US" sz="1400" b="1" dirty="0" smtClean="0">
                <a:solidFill>
                  <a:srgbClr val="90BAE0"/>
                </a:solidFill>
              </a:rPr>
              <a:t>Peer Connection</a:t>
            </a:r>
          </a:p>
          <a:p>
            <a:pPr>
              <a:buClr>
                <a:srgbClr val="90BAE0"/>
              </a:buClr>
              <a:buFont typeface="Wingdings" panose="05000000000000000000" pitchFamily="2" charset="2"/>
              <a:buChar char="Ø"/>
            </a:pPr>
            <a:r>
              <a:rPr lang="en-US" sz="1400" b="1" dirty="0" smtClean="0">
                <a:solidFill>
                  <a:srgbClr val="90BAE0"/>
                </a:solidFill>
              </a:rPr>
              <a:t>Gender (F)</a:t>
            </a:r>
            <a:endParaRPr lang="en-US" sz="1400" b="1" dirty="0">
              <a:solidFill>
                <a:srgbClr val="90BAE0"/>
              </a:solidFill>
            </a:endParaRPr>
          </a:p>
          <a:p>
            <a:pPr marL="0" indent="0">
              <a:buClr>
                <a:srgbClr val="90BAE0"/>
              </a:buClr>
              <a:buNone/>
            </a:pPr>
            <a:endParaRPr lang="en-US" sz="1800" b="1" dirty="0" smtClean="0">
              <a:solidFill>
                <a:srgbClr val="90BAE0"/>
              </a:solidFill>
            </a:endParaRPr>
          </a:p>
          <a:p>
            <a:pPr marL="0" indent="0">
              <a:buNone/>
            </a:pPr>
            <a:endParaRPr lang="en-US" sz="1800" b="1" dirty="0" smtClean="0">
              <a:solidFill>
                <a:srgbClr val="90BAE0"/>
              </a:solidFill>
            </a:endParaRPr>
          </a:p>
          <a:p>
            <a:pPr>
              <a:buFont typeface="Arial" panose="020B0604020202020204" pitchFamily="34" charset="0"/>
              <a:buChar char="•"/>
            </a:pPr>
            <a:endParaRPr lang="en-US" sz="1800" b="1" dirty="0" smtClean="0">
              <a:solidFill>
                <a:srgbClr val="0070C0"/>
              </a:solidFill>
            </a:endParaRPr>
          </a:p>
          <a:p>
            <a:endParaRPr lang="en-US" sz="1800" b="1" dirty="0" smtClean="0">
              <a:solidFill>
                <a:srgbClr val="1659AA"/>
              </a:solidFill>
            </a:endParaRPr>
          </a:p>
        </p:txBody>
      </p:sp>
      <p:sp>
        <p:nvSpPr>
          <p:cNvPr id="9" name="TextBox 8"/>
          <p:cNvSpPr txBox="1"/>
          <p:nvPr/>
        </p:nvSpPr>
        <p:spPr>
          <a:xfrm>
            <a:off x="670559" y="6142162"/>
            <a:ext cx="10623345" cy="400110"/>
          </a:xfrm>
          <a:prstGeom prst="rect">
            <a:avLst/>
          </a:prstGeom>
          <a:noFill/>
        </p:spPr>
        <p:txBody>
          <a:bodyPr wrap="square" rtlCol="0">
            <a:spAutoFit/>
          </a:bodyPr>
          <a:lstStyle/>
          <a:p>
            <a:r>
              <a:rPr lang="en-US" sz="1000" dirty="0" smtClean="0">
                <a:solidFill>
                  <a:schemeClr val="bg1">
                    <a:lumMod val="50000"/>
                  </a:schemeClr>
                </a:solidFill>
              </a:rPr>
              <a:t>*There were high levels of correlation between financial aid variables and low-income, first-generation status. Financial aid variables explained a higher percentage of the variance, so low-income and first-generation were removed from the models. </a:t>
            </a:r>
            <a:endParaRPr lang="en-US" sz="1000" dirty="0">
              <a:solidFill>
                <a:schemeClr val="bg1">
                  <a:lumMod val="50000"/>
                </a:schemeClr>
              </a:solidFill>
            </a:endParaRPr>
          </a:p>
        </p:txBody>
      </p:sp>
    </p:spTree>
    <p:extLst>
      <p:ext uri="{BB962C8B-B14F-4D97-AF65-F5344CB8AC3E}">
        <p14:creationId xmlns:p14="http://schemas.microsoft.com/office/powerpoint/2010/main" val="173848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t>Strongest Year-4 Retention Predictors for first-year students who planned on transferring</a:t>
            </a:r>
            <a:endParaRPr lang="en-US" sz="4400" dirty="0"/>
          </a:p>
        </p:txBody>
      </p:sp>
      <p:sp>
        <p:nvSpPr>
          <p:cNvPr id="3" name="Content Placeholder 2"/>
          <p:cNvSpPr>
            <a:spLocks noGrp="1"/>
          </p:cNvSpPr>
          <p:nvPr>
            <p:ph sz="half" idx="1"/>
          </p:nvPr>
        </p:nvSpPr>
        <p:spPr>
          <a:xfrm>
            <a:off x="1069848" y="2093976"/>
            <a:ext cx="4754880" cy="4078224"/>
          </a:xfrm>
        </p:spPr>
        <p:txBody>
          <a:bodyPr>
            <a:normAutofit/>
          </a:bodyPr>
          <a:lstStyle/>
          <a:p>
            <a:pPr marL="0" indent="0">
              <a:buNone/>
            </a:pPr>
            <a:r>
              <a:rPr lang="en-US" b="1" dirty="0">
                <a:solidFill>
                  <a:schemeClr val="accent2"/>
                </a:solidFill>
              </a:rPr>
              <a:t>Low/Moderate Commitment to HSU (</a:t>
            </a:r>
            <a:r>
              <a:rPr lang="en-US" b="1" i="1" dirty="0">
                <a:solidFill>
                  <a:schemeClr val="accent2"/>
                </a:solidFill>
              </a:rPr>
              <a:t>n</a:t>
            </a:r>
            <a:r>
              <a:rPr lang="en-US" b="1" dirty="0">
                <a:solidFill>
                  <a:schemeClr val="accent2"/>
                </a:solidFill>
              </a:rPr>
              <a:t>=177</a:t>
            </a:r>
            <a:r>
              <a:rPr lang="en-US" b="1" dirty="0" smtClean="0">
                <a:solidFill>
                  <a:schemeClr val="accent2"/>
                </a:solidFill>
              </a:rPr>
              <a:t>)</a:t>
            </a:r>
          </a:p>
          <a:p>
            <a:pPr marL="0" indent="0">
              <a:buNone/>
            </a:pPr>
            <a:endParaRPr lang="en-US" b="1" dirty="0" smtClean="0">
              <a:solidFill>
                <a:schemeClr val="accent2"/>
              </a:solidFill>
            </a:endParaRPr>
          </a:p>
        </p:txBody>
      </p:sp>
      <p:sp>
        <p:nvSpPr>
          <p:cNvPr id="4" name="Content Placeholder 3"/>
          <p:cNvSpPr>
            <a:spLocks noGrp="1"/>
          </p:cNvSpPr>
          <p:nvPr>
            <p:ph sz="half" idx="2"/>
          </p:nvPr>
        </p:nvSpPr>
        <p:spPr>
          <a:xfrm>
            <a:off x="6364224" y="2093976"/>
            <a:ext cx="4754880" cy="4078224"/>
          </a:xfrm>
        </p:spPr>
        <p:txBody>
          <a:bodyPr>
            <a:normAutofit/>
          </a:bodyPr>
          <a:lstStyle/>
          <a:p>
            <a:pPr marL="0" indent="0">
              <a:buNone/>
            </a:pPr>
            <a:r>
              <a:rPr lang="en-US" b="1" dirty="0" smtClean="0">
                <a:solidFill>
                  <a:schemeClr val="accent2"/>
                </a:solidFill>
              </a:rPr>
              <a:t>High Commitment to HSU (</a:t>
            </a:r>
            <a:r>
              <a:rPr lang="en-US" b="1" i="1" dirty="0" smtClean="0">
                <a:solidFill>
                  <a:schemeClr val="accent2"/>
                </a:solidFill>
              </a:rPr>
              <a:t>n</a:t>
            </a:r>
            <a:r>
              <a:rPr lang="en-US" b="1" dirty="0" smtClean="0">
                <a:solidFill>
                  <a:schemeClr val="accent2"/>
                </a:solidFill>
              </a:rPr>
              <a:t>=196)</a:t>
            </a:r>
          </a:p>
          <a:p>
            <a:pPr marL="0" indent="0">
              <a:buNone/>
            </a:pPr>
            <a:endParaRPr lang="en-US" b="1" dirty="0">
              <a:solidFill>
                <a:schemeClr val="accent2"/>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272673848"/>
              </p:ext>
            </p:extLst>
          </p:nvPr>
        </p:nvGraphicFramePr>
        <p:xfrm>
          <a:off x="1069849" y="2954866"/>
          <a:ext cx="4373520" cy="2740852"/>
        </p:xfrm>
        <a:graphic>
          <a:graphicData uri="http://schemas.openxmlformats.org/drawingml/2006/table">
            <a:tbl>
              <a:tblPr firstRow="1" bandRow="1">
                <a:tableStyleId>{5C22544A-7EE6-4342-B048-85BDC9FD1C3A}</a:tableStyleId>
              </a:tblPr>
              <a:tblGrid>
                <a:gridCol w="4373520">
                  <a:extLst>
                    <a:ext uri="{9D8B030D-6E8A-4147-A177-3AD203B41FA5}">
                      <a16:colId xmlns:a16="http://schemas.microsoft.com/office/drawing/2014/main" val="3701981640"/>
                    </a:ext>
                  </a:extLst>
                </a:gridCol>
              </a:tblGrid>
              <a:tr h="642331">
                <a:tc>
                  <a:txBody>
                    <a:bodyPr/>
                    <a:lstStyle/>
                    <a:p>
                      <a:r>
                        <a:rPr lang="en-US" dirty="0" smtClean="0"/>
                        <a:t>Strongest Predictors</a:t>
                      </a:r>
                      <a:endParaRPr lang="en-US" dirty="0"/>
                    </a:p>
                  </a:txBody>
                  <a:tcPr anchor="b">
                    <a:solidFill>
                      <a:schemeClr val="accent6"/>
                    </a:solidFill>
                  </a:tcPr>
                </a:tc>
                <a:extLst>
                  <a:ext uri="{0D108BD9-81ED-4DB2-BD59-A6C34878D82A}">
                    <a16:rowId xmlns:a16="http://schemas.microsoft.com/office/drawing/2014/main" val="2502407669"/>
                  </a:ext>
                </a:extLst>
              </a:tr>
              <a:tr h="336459">
                <a:tc>
                  <a:txBody>
                    <a:bodyPr/>
                    <a:lstStyle/>
                    <a:p>
                      <a:endParaRPr lang="en-US" sz="1600" dirty="0"/>
                    </a:p>
                  </a:txBody>
                  <a:tcPr/>
                </a:tc>
                <a:extLst>
                  <a:ext uri="{0D108BD9-81ED-4DB2-BD59-A6C34878D82A}">
                    <a16:rowId xmlns:a16="http://schemas.microsoft.com/office/drawing/2014/main" val="1255494003"/>
                  </a:ext>
                </a:extLst>
              </a:tr>
              <a:tr h="336459">
                <a:tc>
                  <a:txBody>
                    <a:bodyPr/>
                    <a:lstStyle/>
                    <a:p>
                      <a:endParaRPr lang="en-US" sz="1600" dirty="0"/>
                    </a:p>
                  </a:txBody>
                  <a:tcPr/>
                </a:tc>
                <a:extLst>
                  <a:ext uri="{0D108BD9-81ED-4DB2-BD59-A6C34878D82A}">
                    <a16:rowId xmlns:a16="http://schemas.microsoft.com/office/drawing/2014/main" val="642045093"/>
                  </a:ext>
                </a:extLst>
              </a:tr>
              <a:tr h="345898">
                <a:tc>
                  <a:txBody>
                    <a:bodyPr/>
                    <a:lstStyle/>
                    <a:p>
                      <a:endParaRPr lang="en-US" sz="1600" dirty="0"/>
                    </a:p>
                  </a:txBody>
                  <a:tcPr/>
                </a:tc>
                <a:extLst>
                  <a:ext uri="{0D108BD9-81ED-4DB2-BD59-A6C34878D82A}">
                    <a16:rowId xmlns:a16="http://schemas.microsoft.com/office/drawing/2014/main" val="97927663"/>
                  </a:ext>
                </a:extLst>
              </a:tr>
              <a:tr h="365798">
                <a:tc>
                  <a:txBody>
                    <a:bodyPr/>
                    <a:lstStyle/>
                    <a:p>
                      <a:endParaRPr lang="en-US" sz="1600" dirty="0"/>
                    </a:p>
                  </a:txBody>
                  <a:tcPr/>
                </a:tc>
                <a:extLst>
                  <a:ext uri="{0D108BD9-81ED-4DB2-BD59-A6C34878D82A}">
                    <a16:rowId xmlns:a16="http://schemas.microsoft.com/office/drawing/2014/main" val="2945023083"/>
                  </a:ext>
                </a:extLst>
              </a:tr>
              <a:tr h="341476">
                <a:tc>
                  <a:txBody>
                    <a:bodyPr/>
                    <a:lstStyle/>
                    <a:p>
                      <a:endParaRPr lang="en-US" sz="1600" dirty="0"/>
                    </a:p>
                  </a:txBody>
                  <a:tcPr/>
                </a:tc>
                <a:extLst>
                  <a:ext uri="{0D108BD9-81ED-4DB2-BD59-A6C34878D82A}">
                    <a16:rowId xmlns:a16="http://schemas.microsoft.com/office/drawing/2014/main" val="1423708881"/>
                  </a:ext>
                </a:extLst>
              </a:tr>
              <a:tr h="372431">
                <a:tc>
                  <a:txBody>
                    <a:bodyPr/>
                    <a:lstStyle/>
                    <a:p>
                      <a:endParaRPr lang="en-US" sz="1600" dirty="0"/>
                    </a:p>
                  </a:txBody>
                  <a:tcPr/>
                </a:tc>
                <a:extLst>
                  <a:ext uri="{0D108BD9-81ED-4DB2-BD59-A6C34878D82A}">
                    <a16:rowId xmlns:a16="http://schemas.microsoft.com/office/drawing/2014/main" val="3658207408"/>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992258312"/>
              </p:ext>
            </p:extLst>
          </p:nvPr>
        </p:nvGraphicFramePr>
        <p:xfrm>
          <a:off x="6502398" y="2954866"/>
          <a:ext cx="4943738" cy="2740854"/>
        </p:xfrm>
        <a:graphic>
          <a:graphicData uri="http://schemas.openxmlformats.org/drawingml/2006/table">
            <a:tbl>
              <a:tblPr firstRow="1" bandRow="1">
                <a:tableStyleId>{5C22544A-7EE6-4342-B048-85BDC9FD1C3A}</a:tableStyleId>
              </a:tblPr>
              <a:tblGrid>
                <a:gridCol w="4943738">
                  <a:extLst>
                    <a:ext uri="{9D8B030D-6E8A-4147-A177-3AD203B41FA5}">
                      <a16:colId xmlns:a16="http://schemas.microsoft.com/office/drawing/2014/main" val="3359790925"/>
                    </a:ext>
                  </a:extLst>
                </a:gridCol>
              </a:tblGrid>
              <a:tr h="673264">
                <a:tc>
                  <a:txBody>
                    <a:bodyPr/>
                    <a:lstStyle/>
                    <a:p>
                      <a:r>
                        <a:rPr lang="en-US" dirty="0" smtClean="0"/>
                        <a:t>Strongest Predictors</a:t>
                      </a:r>
                      <a:endParaRPr lang="en-US" dirty="0"/>
                    </a:p>
                  </a:txBody>
                  <a:tcPr anchor="b">
                    <a:solidFill>
                      <a:schemeClr val="accent6"/>
                    </a:solidFill>
                  </a:tcPr>
                </a:tc>
                <a:extLst>
                  <a:ext uri="{0D108BD9-81ED-4DB2-BD59-A6C34878D82A}">
                    <a16:rowId xmlns:a16="http://schemas.microsoft.com/office/drawing/2014/main" val="701541952"/>
                  </a:ext>
                </a:extLst>
              </a:tr>
              <a:tr h="413518">
                <a:tc>
                  <a:txBody>
                    <a:bodyPr/>
                    <a:lstStyle/>
                    <a:p>
                      <a:endParaRPr lang="en-US" dirty="0"/>
                    </a:p>
                  </a:txBody>
                  <a:tcPr/>
                </a:tc>
                <a:extLst>
                  <a:ext uri="{0D108BD9-81ED-4DB2-BD59-A6C34878D82A}">
                    <a16:rowId xmlns:a16="http://schemas.microsoft.com/office/drawing/2014/main" val="270694651"/>
                  </a:ext>
                </a:extLst>
              </a:tr>
              <a:tr h="413518">
                <a:tc>
                  <a:txBody>
                    <a:bodyPr/>
                    <a:lstStyle/>
                    <a:p>
                      <a:endParaRPr lang="en-US" dirty="0"/>
                    </a:p>
                  </a:txBody>
                  <a:tcPr/>
                </a:tc>
                <a:extLst>
                  <a:ext uri="{0D108BD9-81ED-4DB2-BD59-A6C34878D82A}">
                    <a16:rowId xmlns:a16="http://schemas.microsoft.com/office/drawing/2014/main" val="2911317741"/>
                  </a:ext>
                </a:extLst>
              </a:tr>
              <a:tr h="413518">
                <a:tc>
                  <a:txBody>
                    <a:bodyPr/>
                    <a:lstStyle/>
                    <a:p>
                      <a:endParaRPr lang="en-US" dirty="0"/>
                    </a:p>
                  </a:txBody>
                  <a:tcPr/>
                </a:tc>
                <a:extLst>
                  <a:ext uri="{0D108BD9-81ED-4DB2-BD59-A6C34878D82A}">
                    <a16:rowId xmlns:a16="http://schemas.microsoft.com/office/drawing/2014/main" val="1792245143"/>
                  </a:ext>
                </a:extLst>
              </a:tr>
              <a:tr h="413518">
                <a:tc>
                  <a:txBody>
                    <a:bodyPr/>
                    <a:lstStyle/>
                    <a:p>
                      <a:endParaRPr lang="en-US" dirty="0"/>
                    </a:p>
                  </a:txBody>
                  <a:tcPr/>
                </a:tc>
                <a:extLst>
                  <a:ext uri="{0D108BD9-81ED-4DB2-BD59-A6C34878D82A}">
                    <a16:rowId xmlns:a16="http://schemas.microsoft.com/office/drawing/2014/main" val="660716533"/>
                  </a:ext>
                </a:extLst>
              </a:tr>
              <a:tr h="413518">
                <a:tc>
                  <a:txBody>
                    <a:bodyPr/>
                    <a:lstStyle/>
                    <a:p>
                      <a:endParaRPr lang="en-US" dirty="0"/>
                    </a:p>
                  </a:txBody>
                  <a:tcPr/>
                </a:tc>
                <a:extLst>
                  <a:ext uri="{0D108BD9-81ED-4DB2-BD59-A6C34878D82A}">
                    <a16:rowId xmlns:a16="http://schemas.microsoft.com/office/drawing/2014/main" val="2843049677"/>
                  </a:ext>
                </a:extLst>
              </a:tr>
            </a:tbl>
          </a:graphicData>
        </a:graphic>
      </p:graphicFrame>
      <p:sp>
        <p:nvSpPr>
          <p:cNvPr id="7" name="TextBox 6"/>
          <p:cNvSpPr txBox="1"/>
          <p:nvPr/>
        </p:nvSpPr>
        <p:spPr>
          <a:xfrm>
            <a:off x="3782311" y="4038049"/>
            <a:ext cx="4663440" cy="1015663"/>
          </a:xfrm>
          <a:prstGeom prst="rect">
            <a:avLst/>
          </a:prstGeom>
          <a:solidFill>
            <a:schemeClr val="accent6"/>
          </a:solidFill>
        </p:spPr>
        <p:txBody>
          <a:bodyPr wrap="square" rtlCol="0">
            <a:spAutoFit/>
          </a:bodyPr>
          <a:lstStyle/>
          <a:p>
            <a:r>
              <a:rPr lang="en-US" sz="6000" dirty="0" smtClean="0">
                <a:solidFill>
                  <a:schemeClr val="bg1"/>
                </a:solidFill>
              </a:rPr>
              <a:t>Forthcoming</a:t>
            </a:r>
            <a:endParaRPr lang="en-US" sz="6000" dirty="0">
              <a:solidFill>
                <a:schemeClr val="bg1"/>
              </a:solidFill>
            </a:endParaRPr>
          </a:p>
        </p:txBody>
      </p:sp>
    </p:spTree>
    <p:extLst>
      <p:ext uri="{BB962C8B-B14F-4D97-AF65-F5344CB8AC3E}">
        <p14:creationId xmlns:p14="http://schemas.microsoft.com/office/powerpoint/2010/main" val="3620169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176002"/>
          </a:xfrm>
        </p:spPr>
        <p:txBody>
          <a:bodyPr/>
          <a:lstStyle/>
          <a:p>
            <a:pPr algn="ctr"/>
            <a:r>
              <a:rPr lang="en-US" dirty="0" smtClean="0"/>
              <a:t>What Now?</a:t>
            </a:r>
            <a:endParaRPr lang="en-US" dirty="0"/>
          </a:p>
        </p:txBody>
      </p:sp>
      <p:sp>
        <p:nvSpPr>
          <p:cNvPr id="5" name="Content Placeholder 4"/>
          <p:cNvSpPr>
            <a:spLocks noGrp="1"/>
          </p:cNvSpPr>
          <p:nvPr>
            <p:ph idx="1"/>
          </p:nvPr>
        </p:nvSpPr>
        <p:spPr>
          <a:xfrm>
            <a:off x="1069848" y="1818290"/>
            <a:ext cx="10058400" cy="4353910"/>
          </a:xfrm>
        </p:spPr>
        <p:txBody>
          <a:bodyPr>
            <a:normAutofit/>
          </a:bodyPr>
          <a:lstStyle/>
          <a:p>
            <a:r>
              <a:rPr lang="en-US" dirty="0" smtClean="0"/>
              <a:t>QUESTIONS?</a:t>
            </a:r>
          </a:p>
          <a:p>
            <a:r>
              <a:rPr lang="en-US" u="sng" dirty="0" smtClean="0"/>
              <a:t>Things to consider:</a:t>
            </a:r>
          </a:p>
          <a:p>
            <a:pPr lvl="1"/>
            <a:r>
              <a:rPr lang="en-US" dirty="0"/>
              <a:t>How does this information inform recruitment/retention processes?</a:t>
            </a:r>
          </a:p>
          <a:p>
            <a:pPr lvl="1"/>
            <a:r>
              <a:rPr lang="en-US" dirty="0" smtClean="0"/>
              <a:t>What do we have control over?</a:t>
            </a:r>
          </a:p>
          <a:p>
            <a:pPr lvl="1"/>
            <a:r>
              <a:rPr lang="en-US" dirty="0" smtClean="0"/>
              <a:t>What groups might we want to put resources toward?</a:t>
            </a:r>
          </a:p>
          <a:p>
            <a:pPr lvl="1"/>
            <a:r>
              <a:rPr lang="en-US" dirty="0" smtClean="0"/>
              <a:t>Infrastructure for the work</a:t>
            </a:r>
          </a:p>
          <a:p>
            <a:r>
              <a:rPr lang="en-US" u="sng" dirty="0" smtClean="0"/>
              <a:t>Institutional ponderings:</a:t>
            </a:r>
            <a:endParaRPr lang="en-US" u="sng" dirty="0"/>
          </a:p>
          <a:p>
            <a:pPr lvl="1"/>
            <a:r>
              <a:rPr lang="en-US" dirty="0" smtClean="0"/>
              <a:t>What kind of school does HSU </a:t>
            </a:r>
            <a:r>
              <a:rPr lang="en-US" i="1" u="sng" dirty="0" smtClean="0"/>
              <a:t>WANT</a:t>
            </a:r>
            <a:r>
              <a:rPr lang="en-US" dirty="0" smtClean="0"/>
              <a:t> to be?</a:t>
            </a:r>
          </a:p>
          <a:p>
            <a:pPr lvl="1"/>
            <a:r>
              <a:rPr lang="en-US" dirty="0" smtClean="0"/>
              <a:t>What kind of school does HSU </a:t>
            </a:r>
            <a:r>
              <a:rPr lang="en-US" i="1" u="sng" dirty="0" smtClean="0"/>
              <a:t>NEED</a:t>
            </a:r>
            <a:r>
              <a:rPr lang="en-US" dirty="0" smtClean="0"/>
              <a:t> to be to serve California’s college students?</a:t>
            </a:r>
          </a:p>
          <a:p>
            <a:pPr lvl="1"/>
            <a:r>
              <a:rPr lang="en-US" dirty="0" smtClean="0"/>
              <a:t>How do we communicate who we are in a way that sets up congruent expectations between what students need/want and what HSU and the surrounding community can offer?</a:t>
            </a:r>
          </a:p>
          <a:p>
            <a:pPr lvl="1"/>
            <a:endParaRPr lang="en-US" dirty="0"/>
          </a:p>
        </p:txBody>
      </p:sp>
    </p:spTree>
    <p:extLst>
      <p:ext uri="{BB962C8B-B14F-4D97-AF65-F5344CB8AC3E}">
        <p14:creationId xmlns:p14="http://schemas.microsoft.com/office/powerpoint/2010/main" val="1371011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Commitment to Completing college</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401219715"/>
              </p:ext>
            </p:extLst>
          </p:nvPr>
        </p:nvGraphicFramePr>
        <p:xfrm>
          <a:off x="1069975" y="2120900"/>
          <a:ext cx="10058400" cy="40513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52624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Retention based on </a:t>
            </a:r>
            <a:br>
              <a:rPr lang="en-US" dirty="0" smtClean="0"/>
            </a:br>
            <a:r>
              <a:rPr lang="en-US" dirty="0" smtClean="0"/>
              <a:t>Commitment to HSU</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025527"/>
              </p:ext>
            </p:extLst>
          </p:nvPr>
        </p:nvGraphicFramePr>
        <p:xfrm>
          <a:off x="1069975" y="2351314"/>
          <a:ext cx="10058400" cy="382088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7242772" y="5332492"/>
            <a:ext cx="506995" cy="244444"/>
          </a:xfrm>
          <a:prstGeom prst="rect">
            <a:avLst/>
          </a:prstGeom>
          <a:noFill/>
        </p:spPr>
        <p:txBody>
          <a:bodyPr wrap="square" rtlCol="0">
            <a:spAutoFit/>
          </a:bodyPr>
          <a:lstStyle/>
          <a:p>
            <a:r>
              <a:rPr lang="en-US" sz="1000" dirty="0" smtClean="0">
                <a:solidFill>
                  <a:schemeClr val="bg1"/>
                </a:solidFill>
                <a:latin typeface="Arial" panose="020B0604020202020204" pitchFamily="34" charset="0"/>
                <a:cs typeface="Arial" panose="020B0604020202020204" pitchFamily="34" charset="0"/>
              </a:rPr>
              <a:t>58%</a:t>
            </a:r>
            <a:endParaRPr lang="en-US" sz="1000" dirty="0">
              <a:solidFill>
                <a:schemeClr val="bg1"/>
              </a:solidFill>
              <a:latin typeface="Arial" panose="020B0604020202020204" pitchFamily="34" charset="0"/>
              <a:cs typeface="Arial" panose="020B0604020202020204" pitchFamily="34" charset="0"/>
            </a:endParaRPr>
          </a:p>
        </p:txBody>
      </p:sp>
      <p:sp>
        <p:nvSpPr>
          <p:cNvPr id="9" name="TextBox 8"/>
          <p:cNvSpPr txBox="1"/>
          <p:nvPr/>
        </p:nvSpPr>
        <p:spPr>
          <a:xfrm>
            <a:off x="7793310" y="3476462"/>
            <a:ext cx="1632857" cy="246221"/>
          </a:xfrm>
          <a:prstGeom prst="rect">
            <a:avLst/>
          </a:prstGeom>
          <a:noFill/>
        </p:spPr>
        <p:txBody>
          <a:bodyPr wrap="square" rtlCol="0">
            <a:spAutoFit/>
          </a:bodyPr>
          <a:lstStyle/>
          <a:p>
            <a:r>
              <a:rPr lang="en-US" sz="1000" dirty="0" smtClean="0">
                <a:solidFill>
                  <a:schemeClr val="tx1">
                    <a:lumMod val="65000"/>
                    <a:lumOff val="35000"/>
                  </a:schemeClr>
                </a:solidFill>
                <a:latin typeface="Arial" panose="020B0604020202020204" pitchFamily="34" charset="0"/>
                <a:cs typeface="Arial" panose="020B0604020202020204" pitchFamily="34" charset="0"/>
              </a:rPr>
              <a:t>Graduation trickle begins</a:t>
            </a:r>
            <a:endParaRPr lang="en-US" sz="1000"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15" name="Straight Arrow Connector 14"/>
          <p:cNvCxnSpPr/>
          <p:nvPr/>
        </p:nvCxnSpPr>
        <p:spPr>
          <a:xfrm>
            <a:off x="8577943" y="3733800"/>
            <a:ext cx="0" cy="2329543"/>
          </a:xfrm>
          <a:prstGeom prst="straightConnector1">
            <a:avLst/>
          </a:prstGeom>
          <a:ln>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6622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Intent to return </a:t>
            </a:r>
            <a:endParaRPr lang="en-US" dirty="0"/>
          </a:p>
        </p:txBody>
      </p:sp>
      <p:sp>
        <p:nvSpPr>
          <p:cNvPr id="4" name="Text Placeholder 3"/>
          <p:cNvSpPr>
            <a:spLocks noGrp="1"/>
          </p:cNvSpPr>
          <p:nvPr>
            <p:ph type="body" idx="1"/>
          </p:nvPr>
        </p:nvSpPr>
        <p:spPr/>
        <p:txBody>
          <a:bodyPr/>
          <a:lstStyle/>
          <a:p>
            <a:pPr algn="ctr"/>
            <a:r>
              <a:rPr lang="en-US" dirty="0" smtClean="0"/>
              <a:t>For the Spring	Term</a:t>
            </a:r>
            <a:endParaRPr lang="en-US" dirty="0"/>
          </a:p>
        </p:txBody>
      </p:sp>
      <p:sp>
        <p:nvSpPr>
          <p:cNvPr id="6" name="Text Placeholder 5"/>
          <p:cNvSpPr>
            <a:spLocks noGrp="1"/>
          </p:cNvSpPr>
          <p:nvPr>
            <p:ph type="body" sz="quarter" idx="3"/>
          </p:nvPr>
        </p:nvSpPr>
        <p:spPr/>
        <p:txBody>
          <a:bodyPr/>
          <a:lstStyle/>
          <a:p>
            <a:pPr algn="ctr"/>
            <a:r>
              <a:rPr lang="en-US" dirty="0" smtClean="0"/>
              <a:t>For the Next Academic Year</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3349671380"/>
              </p:ext>
            </p:extLst>
          </p:nvPr>
        </p:nvGraphicFramePr>
        <p:xfrm>
          <a:off x="1069975" y="2743200"/>
          <a:ext cx="4754563" cy="32924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ontent Placeholder 8"/>
          <p:cNvGraphicFramePr>
            <a:graphicFrameLocks noGrp="1"/>
          </p:cNvGraphicFramePr>
          <p:nvPr>
            <p:ph sz="quarter" idx="4"/>
            <p:extLst>
              <p:ext uri="{D42A27DB-BD31-4B8C-83A1-F6EECF244321}">
                <p14:modId xmlns:p14="http://schemas.microsoft.com/office/powerpoint/2010/main" val="409352206"/>
              </p:ext>
            </p:extLst>
          </p:nvPr>
        </p:nvGraphicFramePr>
        <p:xfrm>
          <a:off x="6364288" y="2743200"/>
          <a:ext cx="4754562" cy="3292475"/>
        </p:xfrm>
        <a:graphic>
          <a:graphicData uri="http://schemas.openxmlformats.org/drawingml/2006/chart">
            <c:chart xmlns:c="http://schemas.openxmlformats.org/drawingml/2006/chart" xmlns:r="http://schemas.openxmlformats.org/officeDocument/2006/relationships" r:id="rId4"/>
          </a:graphicData>
        </a:graphic>
      </p:graphicFrame>
      <p:sp>
        <p:nvSpPr>
          <p:cNvPr id="17" name="Oval 16"/>
          <p:cNvSpPr/>
          <p:nvPr/>
        </p:nvSpPr>
        <p:spPr>
          <a:xfrm>
            <a:off x="1535499" y="4651727"/>
            <a:ext cx="2987899" cy="1300766"/>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panose="020B0604020202020204" pitchFamily="34" charset="0"/>
              <a:cs typeface="Arial" panose="020B0604020202020204" pitchFamily="34" charset="0"/>
            </a:endParaRPr>
          </a:p>
        </p:txBody>
      </p:sp>
      <p:sp>
        <p:nvSpPr>
          <p:cNvPr id="18" name="Oval 17"/>
          <p:cNvSpPr/>
          <p:nvPr/>
        </p:nvSpPr>
        <p:spPr>
          <a:xfrm>
            <a:off x="6879772" y="4651727"/>
            <a:ext cx="3029755" cy="1300766"/>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395842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down)">
                                      <p:cBhvr>
                                        <p:cTn id="17" dur="500"/>
                                        <p:tgtEl>
                                          <p:spTgt spid="17"/>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ipe(down)">
                                      <p:cBhvr>
                                        <p:cTn id="2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Graphic spid="8" grpId="0">
        <p:bldAsOne/>
      </p:bldGraphic>
      <p:bldGraphic spid="9" grpId="0">
        <p:bldAsOne/>
      </p:bldGraphic>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pPr algn="ctr"/>
            <a:r>
              <a:rPr lang="en-US" dirty="0" smtClean="0"/>
              <a:t>So, What’s the Plan?</a:t>
            </a:r>
            <a:endParaRPr lang="en-US" dirty="0"/>
          </a:p>
        </p:txBody>
      </p:sp>
      <p:graphicFrame>
        <p:nvGraphicFramePr>
          <p:cNvPr id="14" name="Content Placeholder 13"/>
          <p:cNvGraphicFramePr>
            <a:graphicFrameLocks noGrp="1"/>
          </p:cNvGraphicFramePr>
          <p:nvPr>
            <p:ph sz="half" idx="1"/>
            <p:extLst>
              <p:ext uri="{D42A27DB-BD31-4B8C-83A1-F6EECF244321}">
                <p14:modId xmlns:p14="http://schemas.microsoft.com/office/powerpoint/2010/main" val="2681865030"/>
              </p:ext>
            </p:extLst>
          </p:nvPr>
        </p:nvGraphicFramePr>
        <p:xfrm>
          <a:off x="805543" y="1915887"/>
          <a:ext cx="6977743" cy="4256314"/>
        </p:xfrm>
        <a:graphic>
          <a:graphicData uri="http://schemas.openxmlformats.org/drawingml/2006/chart">
            <c:chart xmlns:c="http://schemas.openxmlformats.org/drawingml/2006/chart" xmlns:r="http://schemas.openxmlformats.org/officeDocument/2006/relationships" r:id="rId3"/>
          </a:graphicData>
        </a:graphic>
      </p:graphicFrame>
      <p:sp>
        <p:nvSpPr>
          <p:cNvPr id="17" name="Content Placeholder 16"/>
          <p:cNvSpPr>
            <a:spLocks noGrp="1"/>
          </p:cNvSpPr>
          <p:nvPr>
            <p:ph sz="half" idx="2"/>
          </p:nvPr>
        </p:nvSpPr>
        <p:spPr>
          <a:xfrm>
            <a:off x="8229599" y="2055224"/>
            <a:ext cx="3162953" cy="3977640"/>
          </a:xfrm>
        </p:spPr>
        <p:txBody>
          <a:bodyPr>
            <a:normAutofit/>
          </a:bodyPr>
          <a:lstStyle/>
          <a:p>
            <a:pPr marL="0" indent="0">
              <a:buNone/>
            </a:pPr>
            <a:r>
              <a:rPr lang="en-US" sz="1400" b="1" dirty="0" smtClean="0">
                <a:solidFill>
                  <a:schemeClr val="accent2"/>
                </a:solidFill>
              </a:rPr>
              <a:t>First-year students who plan to transfer to another institution: </a:t>
            </a:r>
          </a:p>
          <a:p>
            <a:r>
              <a:rPr lang="en-US" sz="1400" i="1" dirty="0" smtClean="0">
                <a:solidFill>
                  <a:schemeClr val="tx1">
                    <a:lumMod val="65000"/>
                    <a:lumOff val="35000"/>
                  </a:schemeClr>
                </a:solidFill>
              </a:rPr>
              <a:t>N</a:t>
            </a:r>
            <a:r>
              <a:rPr lang="en-US" sz="1400" dirty="0" smtClean="0">
                <a:solidFill>
                  <a:schemeClr val="tx1">
                    <a:lumMod val="65000"/>
                    <a:lumOff val="35000"/>
                  </a:schemeClr>
                </a:solidFill>
              </a:rPr>
              <a:t>=381, which is 10% of  total respondents.</a:t>
            </a:r>
          </a:p>
          <a:p>
            <a:r>
              <a:rPr lang="en-US" sz="1400" b="1" u="sng" dirty="0" smtClean="0">
                <a:solidFill>
                  <a:schemeClr val="tx1">
                    <a:lumMod val="65000"/>
                    <a:lumOff val="35000"/>
                  </a:schemeClr>
                </a:solidFill>
              </a:rPr>
              <a:t>NO</a:t>
            </a:r>
            <a:r>
              <a:rPr lang="en-US" sz="1400" dirty="0" smtClean="0">
                <a:solidFill>
                  <a:schemeClr val="tx1">
                    <a:lumMod val="65000"/>
                    <a:lumOff val="35000"/>
                  </a:schemeClr>
                </a:solidFill>
              </a:rPr>
              <a:t> statistically significant differences between:</a:t>
            </a:r>
          </a:p>
          <a:p>
            <a:pPr lvl="1"/>
            <a:r>
              <a:rPr lang="en-US" sz="1400" dirty="0" smtClean="0">
                <a:solidFill>
                  <a:schemeClr val="tx1">
                    <a:lumMod val="65000"/>
                    <a:lumOff val="35000"/>
                  </a:schemeClr>
                </a:solidFill>
              </a:rPr>
              <a:t>URG/not URG</a:t>
            </a:r>
          </a:p>
          <a:p>
            <a:pPr lvl="1"/>
            <a:r>
              <a:rPr lang="en-US" sz="1400" dirty="0" smtClean="0">
                <a:solidFill>
                  <a:schemeClr val="tx1">
                    <a:lumMod val="65000"/>
                    <a:lumOff val="35000"/>
                  </a:schemeClr>
                </a:solidFill>
              </a:rPr>
              <a:t>First gen/not first gen</a:t>
            </a:r>
          </a:p>
          <a:p>
            <a:pPr lvl="1"/>
            <a:r>
              <a:rPr lang="en-US" sz="1400" dirty="0" smtClean="0">
                <a:solidFill>
                  <a:schemeClr val="tx1">
                    <a:lumMod val="65000"/>
                    <a:lumOff val="35000"/>
                  </a:schemeClr>
                </a:solidFill>
              </a:rPr>
              <a:t>Low-income/not low-income</a:t>
            </a:r>
          </a:p>
          <a:p>
            <a:pPr lvl="1"/>
            <a:r>
              <a:rPr lang="en-US" sz="1400" dirty="0" smtClean="0">
                <a:solidFill>
                  <a:schemeClr val="tx1">
                    <a:lumMod val="65000"/>
                    <a:lumOff val="35000"/>
                  </a:schemeClr>
                </a:solidFill>
              </a:rPr>
              <a:t>Male/female</a:t>
            </a:r>
          </a:p>
          <a:p>
            <a:r>
              <a:rPr lang="en-US" sz="1400" dirty="0" smtClean="0">
                <a:solidFill>
                  <a:schemeClr val="tx1">
                    <a:lumMod val="65000"/>
                    <a:lumOff val="35000"/>
                  </a:schemeClr>
                </a:solidFill>
              </a:rPr>
              <a:t>There </a:t>
            </a:r>
            <a:r>
              <a:rPr lang="en-US" sz="1400" b="1" u="sng" dirty="0" smtClean="0">
                <a:solidFill>
                  <a:schemeClr val="tx1">
                    <a:lumMod val="65000"/>
                    <a:lumOff val="35000"/>
                  </a:schemeClr>
                </a:solidFill>
              </a:rPr>
              <a:t>WERE</a:t>
            </a:r>
            <a:r>
              <a:rPr lang="en-US" sz="1400" dirty="0" smtClean="0">
                <a:solidFill>
                  <a:schemeClr val="tx1">
                    <a:lumMod val="65000"/>
                    <a:lumOff val="35000"/>
                  </a:schemeClr>
                </a:solidFill>
              </a:rPr>
              <a:t> statistically significant differences between low/moderate and high commitment levels to HSU.</a:t>
            </a:r>
            <a:endParaRPr lang="en-US" sz="1400" dirty="0">
              <a:solidFill>
                <a:schemeClr val="tx1">
                  <a:lumMod val="65000"/>
                  <a:lumOff val="35000"/>
                </a:schemeClr>
              </a:solidFill>
            </a:endParaRPr>
          </a:p>
          <a:p>
            <a:pPr marL="274320" lvl="1" indent="0">
              <a:buNone/>
            </a:pPr>
            <a:endParaRPr lang="en-US" sz="1400" dirty="0"/>
          </a:p>
        </p:txBody>
      </p:sp>
      <p:sp>
        <p:nvSpPr>
          <p:cNvPr id="15" name="Right Arrow 14"/>
          <p:cNvSpPr/>
          <p:nvPr/>
        </p:nvSpPr>
        <p:spPr>
          <a:xfrm rot="5400000">
            <a:off x="3736459" y="3161632"/>
            <a:ext cx="541663" cy="2290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ight Arrow 15"/>
          <p:cNvSpPr/>
          <p:nvPr/>
        </p:nvSpPr>
        <p:spPr>
          <a:xfrm rot="16200000">
            <a:off x="3518087" y="579054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Tree>
    <p:extLst>
      <p:ext uri="{BB962C8B-B14F-4D97-AF65-F5344CB8AC3E}">
        <p14:creationId xmlns:p14="http://schemas.microsoft.com/office/powerpoint/2010/main" val="3712317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dirty="0" smtClean="0"/>
              <a:t>What do we know about first-year students who want to transfer to another institution?</a:t>
            </a:r>
            <a:endParaRPr lang="en-US" sz="4800" dirty="0"/>
          </a:p>
        </p:txBody>
      </p:sp>
      <p:sp>
        <p:nvSpPr>
          <p:cNvPr id="3" name="Content Placeholder 2"/>
          <p:cNvSpPr>
            <a:spLocks noGrp="1"/>
          </p:cNvSpPr>
          <p:nvPr>
            <p:ph sz="half" idx="1"/>
          </p:nvPr>
        </p:nvSpPr>
        <p:spPr>
          <a:xfrm>
            <a:off x="1069848" y="2415278"/>
            <a:ext cx="4754880" cy="3977640"/>
          </a:xfrm>
        </p:spPr>
        <p:txBody>
          <a:bodyPr>
            <a:normAutofit/>
          </a:bodyPr>
          <a:lstStyle/>
          <a:p>
            <a:pPr marL="0" indent="0">
              <a:buNone/>
            </a:pPr>
            <a:r>
              <a:rPr lang="en-US" b="1" dirty="0" smtClean="0">
                <a:solidFill>
                  <a:schemeClr val="accent2"/>
                </a:solidFill>
              </a:rPr>
              <a:t>Low/Moderate Commitment to HSU (</a:t>
            </a:r>
            <a:r>
              <a:rPr lang="en-US" b="1" i="1" dirty="0" smtClean="0">
                <a:solidFill>
                  <a:schemeClr val="accent2"/>
                </a:solidFill>
              </a:rPr>
              <a:t>n</a:t>
            </a:r>
            <a:r>
              <a:rPr lang="en-US" b="1" dirty="0" smtClean="0">
                <a:solidFill>
                  <a:schemeClr val="accent2"/>
                </a:solidFill>
              </a:rPr>
              <a:t>=177)</a:t>
            </a:r>
          </a:p>
          <a:p>
            <a:r>
              <a:rPr lang="en-US" sz="1500" dirty="0">
                <a:solidFill>
                  <a:schemeClr val="tx1">
                    <a:lumMod val="65000"/>
                    <a:lumOff val="35000"/>
                  </a:schemeClr>
                </a:solidFill>
              </a:rPr>
              <a:t>39% said HSU was their first choice</a:t>
            </a:r>
          </a:p>
          <a:p>
            <a:r>
              <a:rPr lang="en-US" sz="1500" dirty="0" smtClean="0">
                <a:solidFill>
                  <a:schemeClr val="tx1">
                    <a:lumMod val="65000"/>
                    <a:lumOff val="35000"/>
                  </a:schemeClr>
                </a:solidFill>
              </a:rPr>
              <a:t>55% intended to transfer when they entered HSU	</a:t>
            </a:r>
          </a:p>
          <a:p>
            <a:r>
              <a:rPr lang="en-US" sz="1500" dirty="0" smtClean="0">
                <a:solidFill>
                  <a:schemeClr val="tx1">
                    <a:lumMod val="65000"/>
                    <a:lumOff val="35000"/>
                  </a:schemeClr>
                </a:solidFill>
              </a:rPr>
              <a:t>Most plan on transferring to another CSU</a:t>
            </a:r>
          </a:p>
          <a:p>
            <a:r>
              <a:rPr lang="en-US" sz="1500" dirty="0" smtClean="0">
                <a:solidFill>
                  <a:schemeClr val="tx1">
                    <a:lumMod val="65000"/>
                    <a:lumOff val="35000"/>
                  </a:schemeClr>
                </a:solidFill>
              </a:rPr>
              <a:t>36% said there was a high likelihood of choosing HSU again if they could do it over</a:t>
            </a:r>
          </a:p>
          <a:p>
            <a:r>
              <a:rPr lang="en-US" sz="1500" dirty="0" smtClean="0">
                <a:solidFill>
                  <a:schemeClr val="tx1">
                    <a:lumMod val="65000"/>
                    <a:lumOff val="35000"/>
                  </a:schemeClr>
                </a:solidFill>
              </a:rPr>
              <a:t>56% said they would recommend HSU to someone who wants to attend college</a:t>
            </a:r>
          </a:p>
          <a:p>
            <a:r>
              <a:rPr lang="en-US" sz="1500" dirty="0" smtClean="0">
                <a:solidFill>
                  <a:schemeClr val="tx1">
                    <a:lumMod val="65000"/>
                    <a:lumOff val="35000"/>
                  </a:schemeClr>
                </a:solidFill>
              </a:rPr>
              <a:t>32% said they would rate their experience at HSU as excellent</a:t>
            </a:r>
            <a:endParaRPr lang="en-US" sz="1500" dirty="0">
              <a:solidFill>
                <a:schemeClr val="tx1">
                  <a:lumMod val="65000"/>
                  <a:lumOff val="35000"/>
                </a:schemeClr>
              </a:solidFill>
            </a:endParaRPr>
          </a:p>
        </p:txBody>
      </p:sp>
      <p:sp>
        <p:nvSpPr>
          <p:cNvPr id="4" name="Content Placeholder 3"/>
          <p:cNvSpPr>
            <a:spLocks noGrp="1"/>
          </p:cNvSpPr>
          <p:nvPr>
            <p:ph sz="half" idx="2"/>
          </p:nvPr>
        </p:nvSpPr>
        <p:spPr>
          <a:xfrm>
            <a:off x="6364224" y="2415278"/>
            <a:ext cx="4754880" cy="3977640"/>
          </a:xfrm>
        </p:spPr>
        <p:txBody>
          <a:bodyPr>
            <a:normAutofit/>
          </a:bodyPr>
          <a:lstStyle/>
          <a:p>
            <a:pPr marL="0" indent="0">
              <a:buNone/>
            </a:pPr>
            <a:r>
              <a:rPr lang="en-US" b="1" dirty="0" smtClean="0">
                <a:solidFill>
                  <a:schemeClr val="accent2"/>
                </a:solidFill>
              </a:rPr>
              <a:t>High C</a:t>
            </a:r>
            <a:r>
              <a:rPr lang="en-US" b="1" dirty="0">
                <a:solidFill>
                  <a:schemeClr val="accent2"/>
                </a:solidFill>
              </a:rPr>
              <a:t>ommitment to </a:t>
            </a:r>
            <a:r>
              <a:rPr lang="en-US" b="1" dirty="0" smtClean="0">
                <a:solidFill>
                  <a:schemeClr val="accent2"/>
                </a:solidFill>
              </a:rPr>
              <a:t>HSU (</a:t>
            </a:r>
            <a:r>
              <a:rPr lang="en-US" b="1" i="1" dirty="0" smtClean="0">
                <a:solidFill>
                  <a:schemeClr val="accent2"/>
                </a:solidFill>
              </a:rPr>
              <a:t>n</a:t>
            </a:r>
            <a:r>
              <a:rPr lang="en-US" b="1" dirty="0" smtClean="0">
                <a:solidFill>
                  <a:schemeClr val="accent2"/>
                </a:solidFill>
              </a:rPr>
              <a:t>=196)</a:t>
            </a:r>
            <a:endParaRPr lang="en-US" b="1" dirty="0">
              <a:solidFill>
                <a:schemeClr val="accent2"/>
              </a:solidFill>
            </a:endParaRPr>
          </a:p>
          <a:p>
            <a:r>
              <a:rPr lang="en-US" sz="1500" dirty="0">
                <a:solidFill>
                  <a:schemeClr val="tx1">
                    <a:lumMod val="65000"/>
                    <a:lumOff val="35000"/>
                  </a:schemeClr>
                </a:solidFill>
              </a:rPr>
              <a:t>50% said HSU was their first choice</a:t>
            </a:r>
          </a:p>
          <a:p>
            <a:r>
              <a:rPr lang="en-US" sz="1500" dirty="0" smtClean="0">
                <a:solidFill>
                  <a:schemeClr val="tx1">
                    <a:lumMod val="65000"/>
                    <a:lumOff val="35000"/>
                  </a:schemeClr>
                </a:solidFill>
              </a:rPr>
              <a:t>74% </a:t>
            </a:r>
            <a:r>
              <a:rPr lang="en-US" sz="1500" dirty="0">
                <a:solidFill>
                  <a:schemeClr val="tx1">
                    <a:lumMod val="65000"/>
                    <a:lumOff val="35000"/>
                  </a:schemeClr>
                </a:solidFill>
              </a:rPr>
              <a:t>intended to transfer when they entered HSU	</a:t>
            </a:r>
          </a:p>
          <a:p>
            <a:r>
              <a:rPr lang="en-US" sz="1500" dirty="0">
                <a:solidFill>
                  <a:schemeClr val="tx1">
                    <a:lumMod val="65000"/>
                    <a:lumOff val="35000"/>
                  </a:schemeClr>
                </a:solidFill>
              </a:rPr>
              <a:t>Most plan on transferring to another CSU</a:t>
            </a:r>
          </a:p>
          <a:p>
            <a:r>
              <a:rPr lang="en-US" sz="1500" dirty="0" smtClean="0">
                <a:solidFill>
                  <a:schemeClr val="tx1">
                    <a:lumMod val="65000"/>
                    <a:lumOff val="35000"/>
                  </a:schemeClr>
                </a:solidFill>
              </a:rPr>
              <a:t>61% </a:t>
            </a:r>
            <a:r>
              <a:rPr lang="en-US" sz="1500" dirty="0">
                <a:solidFill>
                  <a:schemeClr val="tx1">
                    <a:lumMod val="65000"/>
                    <a:lumOff val="35000"/>
                  </a:schemeClr>
                </a:solidFill>
              </a:rPr>
              <a:t>said there was a high likelihood of choosing HSU again if they could do it over</a:t>
            </a:r>
          </a:p>
          <a:p>
            <a:r>
              <a:rPr lang="en-US" sz="1500" dirty="0" smtClean="0">
                <a:solidFill>
                  <a:schemeClr val="tx1">
                    <a:lumMod val="65000"/>
                    <a:lumOff val="35000"/>
                  </a:schemeClr>
                </a:solidFill>
              </a:rPr>
              <a:t>81% </a:t>
            </a:r>
            <a:r>
              <a:rPr lang="en-US" sz="1500" dirty="0">
                <a:solidFill>
                  <a:schemeClr val="tx1">
                    <a:lumMod val="65000"/>
                    <a:lumOff val="35000"/>
                  </a:schemeClr>
                </a:solidFill>
              </a:rPr>
              <a:t>said they would recommend HSU to someone who wants to attend college</a:t>
            </a:r>
          </a:p>
          <a:p>
            <a:r>
              <a:rPr lang="en-US" sz="1500" dirty="0" smtClean="0">
                <a:solidFill>
                  <a:schemeClr val="tx1">
                    <a:lumMod val="65000"/>
                    <a:lumOff val="35000"/>
                  </a:schemeClr>
                </a:solidFill>
              </a:rPr>
              <a:t>61% </a:t>
            </a:r>
            <a:r>
              <a:rPr lang="en-US" sz="1500" dirty="0">
                <a:solidFill>
                  <a:schemeClr val="tx1">
                    <a:lumMod val="65000"/>
                    <a:lumOff val="35000"/>
                  </a:schemeClr>
                </a:solidFill>
              </a:rPr>
              <a:t>said they would rate their experience at HSU as </a:t>
            </a:r>
            <a:r>
              <a:rPr lang="en-US" sz="1500" dirty="0" smtClean="0">
                <a:solidFill>
                  <a:schemeClr val="tx1">
                    <a:lumMod val="65000"/>
                    <a:lumOff val="35000"/>
                  </a:schemeClr>
                </a:solidFill>
              </a:rPr>
              <a:t>excellent</a:t>
            </a:r>
            <a:endParaRPr lang="en-US" sz="1500" dirty="0">
              <a:solidFill>
                <a:schemeClr val="tx1">
                  <a:lumMod val="65000"/>
                  <a:lumOff val="35000"/>
                </a:schemeClr>
              </a:solidFill>
            </a:endParaRPr>
          </a:p>
        </p:txBody>
      </p:sp>
    </p:spTree>
    <p:extLst>
      <p:ext uri="{BB962C8B-B14F-4D97-AF65-F5344CB8AC3E}">
        <p14:creationId xmlns:p14="http://schemas.microsoft.com/office/powerpoint/2010/main" val="693673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Top 5 reasons for wanting to transfer to another institution</a:t>
            </a:r>
            <a:endParaRPr lang="en-US" sz="4800" dirty="0"/>
          </a:p>
        </p:txBody>
      </p:sp>
      <p:sp>
        <p:nvSpPr>
          <p:cNvPr id="3" name="Content Placeholder 2"/>
          <p:cNvSpPr>
            <a:spLocks noGrp="1"/>
          </p:cNvSpPr>
          <p:nvPr>
            <p:ph sz="half" idx="1"/>
          </p:nvPr>
        </p:nvSpPr>
        <p:spPr>
          <a:xfrm>
            <a:off x="996275" y="2478340"/>
            <a:ext cx="4754880" cy="3977640"/>
          </a:xfrm>
        </p:spPr>
        <p:txBody>
          <a:bodyPr>
            <a:normAutofit/>
          </a:bodyPr>
          <a:lstStyle/>
          <a:p>
            <a:pPr marL="0" indent="0">
              <a:buNone/>
            </a:pPr>
            <a:r>
              <a:rPr lang="en-US" b="1" dirty="0" smtClean="0">
                <a:solidFill>
                  <a:schemeClr val="accent2"/>
                </a:solidFill>
              </a:rPr>
              <a:t>Low/Moderate Commitment to HSU (</a:t>
            </a:r>
            <a:r>
              <a:rPr lang="en-US" b="1" i="1" dirty="0" smtClean="0">
                <a:solidFill>
                  <a:schemeClr val="accent2"/>
                </a:solidFill>
              </a:rPr>
              <a:t>n</a:t>
            </a:r>
            <a:r>
              <a:rPr lang="en-US" b="1" dirty="0" smtClean="0">
                <a:solidFill>
                  <a:schemeClr val="accent2"/>
                </a:solidFill>
              </a:rPr>
              <a:t>=177)</a:t>
            </a:r>
          </a:p>
          <a:p>
            <a:pPr marL="342900" indent="-342900">
              <a:buFont typeface="+mj-lt"/>
              <a:buAutoNum type="arabicPeriod"/>
            </a:pPr>
            <a:r>
              <a:rPr lang="en-US" sz="1500" dirty="0" smtClean="0">
                <a:solidFill>
                  <a:schemeClr val="tx1">
                    <a:lumMod val="65000"/>
                    <a:lumOff val="35000"/>
                  </a:schemeClr>
                </a:solidFill>
              </a:rPr>
              <a:t>Personal reasons</a:t>
            </a:r>
            <a:endParaRPr lang="en-US" sz="1500" dirty="0">
              <a:solidFill>
                <a:schemeClr val="tx1">
                  <a:lumMod val="65000"/>
                  <a:lumOff val="35000"/>
                </a:schemeClr>
              </a:solidFill>
            </a:endParaRPr>
          </a:p>
          <a:p>
            <a:pPr marL="342900" indent="-342900">
              <a:buFont typeface="+mj-lt"/>
              <a:buAutoNum type="arabicPeriod"/>
            </a:pPr>
            <a:r>
              <a:rPr lang="en-US" sz="1500" dirty="0" smtClean="0">
                <a:solidFill>
                  <a:schemeClr val="tx1">
                    <a:lumMod val="65000"/>
                    <a:lumOff val="35000"/>
                  </a:schemeClr>
                </a:solidFill>
              </a:rPr>
              <a:t>Want a different location	</a:t>
            </a:r>
          </a:p>
          <a:p>
            <a:pPr marL="342900" indent="-342900">
              <a:buFont typeface="+mj-lt"/>
              <a:buAutoNum type="arabicPeriod"/>
            </a:pPr>
            <a:r>
              <a:rPr lang="en-US" sz="1500" dirty="0" smtClean="0">
                <a:solidFill>
                  <a:schemeClr val="tx1">
                    <a:lumMod val="65000"/>
                    <a:lumOff val="35000"/>
                  </a:schemeClr>
                </a:solidFill>
              </a:rPr>
              <a:t>Financial issues</a:t>
            </a:r>
          </a:p>
          <a:p>
            <a:pPr marL="342900" indent="-342900">
              <a:buFont typeface="+mj-lt"/>
              <a:buAutoNum type="arabicPeriod"/>
            </a:pPr>
            <a:r>
              <a:rPr lang="en-US" sz="1500" dirty="0" smtClean="0">
                <a:solidFill>
                  <a:schemeClr val="tx1">
                    <a:lumMod val="65000"/>
                    <a:lumOff val="35000"/>
                  </a:schemeClr>
                </a:solidFill>
              </a:rPr>
              <a:t>Academic reasons</a:t>
            </a:r>
          </a:p>
          <a:p>
            <a:pPr marL="342900" indent="-342900">
              <a:buFont typeface="+mj-lt"/>
              <a:buAutoNum type="arabicPeriod"/>
            </a:pPr>
            <a:r>
              <a:rPr lang="en-US" sz="1500" dirty="0" smtClean="0">
                <a:solidFill>
                  <a:schemeClr val="tx1">
                    <a:lumMod val="65000"/>
                    <a:lumOff val="35000"/>
                  </a:schemeClr>
                </a:solidFill>
              </a:rPr>
              <a:t>Social reasons</a:t>
            </a:r>
          </a:p>
        </p:txBody>
      </p:sp>
      <p:sp>
        <p:nvSpPr>
          <p:cNvPr id="4" name="Content Placeholder 3"/>
          <p:cNvSpPr>
            <a:spLocks noGrp="1"/>
          </p:cNvSpPr>
          <p:nvPr>
            <p:ph sz="half" idx="2"/>
          </p:nvPr>
        </p:nvSpPr>
        <p:spPr>
          <a:xfrm>
            <a:off x="6290651" y="2478340"/>
            <a:ext cx="4754880" cy="3977640"/>
          </a:xfrm>
        </p:spPr>
        <p:txBody>
          <a:bodyPr>
            <a:normAutofit/>
          </a:bodyPr>
          <a:lstStyle/>
          <a:p>
            <a:pPr marL="0" indent="0">
              <a:buNone/>
            </a:pPr>
            <a:r>
              <a:rPr lang="en-US" b="1" dirty="0" smtClean="0">
                <a:solidFill>
                  <a:schemeClr val="accent2"/>
                </a:solidFill>
              </a:rPr>
              <a:t>High C</a:t>
            </a:r>
            <a:r>
              <a:rPr lang="en-US" b="1" dirty="0">
                <a:solidFill>
                  <a:schemeClr val="accent2"/>
                </a:solidFill>
              </a:rPr>
              <a:t>ommitment to </a:t>
            </a:r>
            <a:r>
              <a:rPr lang="en-US" b="1" dirty="0" smtClean="0">
                <a:solidFill>
                  <a:schemeClr val="accent2"/>
                </a:solidFill>
              </a:rPr>
              <a:t>HSU (</a:t>
            </a:r>
            <a:r>
              <a:rPr lang="en-US" b="1" i="1" dirty="0" smtClean="0">
                <a:solidFill>
                  <a:schemeClr val="accent2"/>
                </a:solidFill>
              </a:rPr>
              <a:t>n</a:t>
            </a:r>
            <a:r>
              <a:rPr lang="en-US" b="1" dirty="0" smtClean="0">
                <a:solidFill>
                  <a:schemeClr val="accent2"/>
                </a:solidFill>
              </a:rPr>
              <a:t>=196)</a:t>
            </a:r>
            <a:endParaRPr lang="en-US" b="1" dirty="0">
              <a:solidFill>
                <a:schemeClr val="accent2"/>
              </a:solidFill>
            </a:endParaRPr>
          </a:p>
          <a:p>
            <a:pPr marL="342900" indent="-342900">
              <a:buFont typeface="+mj-lt"/>
              <a:buAutoNum type="arabicPeriod"/>
            </a:pPr>
            <a:r>
              <a:rPr lang="en-US" sz="1500" dirty="0" smtClean="0">
                <a:solidFill>
                  <a:schemeClr val="tx1">
                    <a:lumMod val="65000"/>
                    <a:lumOff val="35000"/>
                  </a:schemeClr>
                </a:solidFill>
              </a:rPr>
              <a:t>Want a different location</a:t>
            </a:r>
            <a:endParaRPr lang="en-US" sz="1500" dirty="0">
              <a:solidFill>
                <a:schemeClr val="tx1">
                  <a:lumMod val="65000"/>
                  <a:lumOff val="35000"/>
                </a:schemeClr>
              </a:solidFill>
            </a:endParaRPr>
          </a:p>
          <a:p>
            <a:pPr marL="342900" indent="-342900">
              <a:buFont typeface="+mj-lt"/>
              <a:buAutoNum type="arabicPeriod"/>
            </a:pPr>
            <a:r>
              <a:rPr lang="en-US" sz="1500" dirty="0" smtClean="0">
                <a:solidFill>
                  <a:schemeClr val="tx1">
                    <a:lumMod val="65000"/>
                    <a:lumOff val="35000"/>
                  </a:schemeClr>
                </a:solidFill>
              </a:rPr>
              <a:t>Personal reasons</a:t>
            </a:r>
            <a:r>
              <a:rPr lang="en-US" sz="1500" dirty="0">
                <a:solidFill>
                  <a:schemeClr val="tx1">
                    <a:lumMod val="65000"/>
                    <a:lumOff val="35000"/>
                  </a:schemeClr>
                </a:solidFill>
              </a:rPr>
              <a:t>	</a:t>
            </a:r>
          </a:p>
          <a:p>
            <a:pPr marL="342900" indent="-342900">
              <a:buFont typeface="+mj-lt"/>
              <a:buAutoNum type="arabicPeriod"/>
            </a:pPr>
            <a:r>
              <a:rPr lang="en-US" sz="1500" dirty="0">
                <a:solidFill>
                  <a:schemeClr val="tx1">
                    <a:lumMod val="65000"/>
                    <a:lumOff val="35000"/>
                  </a:schemeClr>
                </a:solidFill>
              </a:rPr>
              <a:t>Financial issues</a:t>
            </a:r>
          </a:p>
          <a:p>
            <a:pPr marL="342900" indent="-342900">
              <a:buFont typeface="+mj-lt"/>
              <a:buAutoNum type="arabicPeriod"/>
            </a:pPr>
            <a:r>
              <a:rPr lang="en-US" sz="1500" dirty="0">
                <a:solidFill>
                  <a:schemeClr val="tx1">
                    <a:lumMod val="65000"/>
                    <a:lumOff val="35000"/>
                  </a:schemeClr>
                </a:solidFill>
              </a:rPr>
              <a:t>Academic reasons</a:t>
            </a:r>
          </a:p>
          <a:p>
            <a:pPr marL="342900" indent="-342900">
              <a:buFont typeface="+mj-lt"/>
              <a:buAutoNum type="arabicPeriod"/>
            </a:pPr>
            <a:r>
              <a:rPr lang="en-US" sz="1500" dirty="0" smtClean="0">
                <a:solidFill>
                  <a:schemeClr val="tx1">
                    <a:lumMod val="65000"/>
                    <a:lumOff val="35000"/>
                  </a:schemeClr>
                </a:solidFill>
              </a:rPr>
              <a:t>Pursue a degree not at HSU</a:t>
            </a:r>
            <a:endParaRPr lang="en-US" sz="1500" dirty="0">
              <a:solidFill>
                <a:schemeClr val="tx1">
                  <a:lumMod val="65000"/>
                  <a:lumOff val="35000"/>
                </a:schemeClr>
              </a:solidFill>
            </a:endParaRPr>
          </a:p>
        </p:txBody>
      </p:sp>
    </p:spTree>
    <p:extLst>
      <p:ext uri="{BB962C8B-B14F-4D97-AF65-F5344CB8AC3E}">
        <p14:creationId xmlns:p14="http://schemas.microsoft.com/office/powerpoint/2010/main" val="332365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Listening to the student voice: </a:t>
            </a:r>
            <a:br>
              <a:rPr lang="en-US" sz="4400" dirty="0" smtClean="0"/>
            </a:br>
            <a:r>
              <a:rPr lang="en-US" sz="4400" dirty="0" smtClean="0"/>
              <a:t>“I need to be closer to home”</a:t>
            </a:r>
            <a:endParaRPr lang="en-US" sz="4400" dirty="0"/>
          </a:p>
        </p:txBody>
      </p:sp>
      <p:sp>
        <p:nvSpPr>
          <p:cNvPr id="3" name="Content Placeholder 2"/>
          <p:cNvSpPr>
            <a:spLocks noGrp="1"/>
          </p:cNvSpPr>
          <p:nvPr>
            <p:ph sz="half" idx="1"/>
          </p:nvPr>
        </p:nvSpPr>
        <p:spPr>
          <a:xfrm>
            <a:off x="578069" y="2194560"/>
            <a:ext cx="5391807" cy="4216400"/>
          </a:xfrm>
        </p:spPr>
        <p:txBody>
          <a:bodyPr>
            <a:normAutofit fontScale="85000" lnSpcReduction="10000"/>
          </a:bodyPr>
          <a:lstStyle/>
          <a:p>
            <a:pPr marL="0" indent="0">
              <a:buNone/>
            </a:pPr>
            <a:r>
              <a:rPr lang="en-US" b="1" dirty="0">
                <a:solidFill>
                  <a:schemeClr val="accent2"/>
                </a:solidFill>
              </a:rPr>
              <a:t>Low/Moderate Commitment to HSU (</a:t>
            </a:r>
            <a:r>
              <a:rPr lang="en-US" b="1" i="1" dirty="0">
                <a:solidFill>
                  <a:schemeClr val="accent2"/>
                </a:solidFill>
              </a:rPr>
              <a:t>n</a:t>
            </a:r>
            <a:r>
              <a:rPr lang="en-US" b="1" dirty="0">
                <a:solidFill>
                  <a:schemeClr val="accent2"/>
                </a:solidFill>
              </a:rPr>
              <a:t>=177</a:t>
            </a:r>
            <a:r>
              <a:rPr lang="en-US" b="1" dirty="0" smtClean="0">
                <a:solidFill>
                  <a:schemeClr val="accent2"/>
                </a:solidFill>
              </a:rPr>
              <a:t>)</a:t>
            </a:r>
          </a:p>
          <a:p>
            <a:r>
              <a:rPr lang="en-US" sz="1400" dirty="0" smtClean="0">
                <a:solidFill>
                  <a:schemeClr val="tx1">
                    <a:lumMod val="75000"/>
                    <a:lumOff val="25000"/>
                  </a:schemeClr>
                </a:solidFill>
              </a:rPr>
              <a:t>“I am looking at institutions closer to home due to family needs. I need to take care of my family.”</a:t>
            </a:r>
          </a:p>
          <a:p>
            <a:r>
              <a:rPr lang="en-US" sz="1400" dirty="0" smtClean="0">
                <a:solidFill>
                  <a:schemeClr val="tx1">
                    <a:lumMod val="75000"/>
                    <a:lumOff val="25000"/>
                  </a:schemeClr>
                </a:solidFill>
              </a:rPr>
              <a:t>“I want to be closer to home. Being away is causing a lot of unnecessary stress in my life.”</a:t>
            </a:r>
          </a:p>
          <a:p>
            <a:r>
              <a:rPr lang="en-US" sz="1400" dirty="0" smtClean="0">
                <a:solidFill>
                  <a:schemeClr val="tx1">
                    <a:lumMod val="75000"/>
                    <a:lumOff val="25000"/>
                  </a:schemeClr>
                </a:solidFill>
              </a:rPr>
              <a:t>“I don’t think I can manage being miles away from friends and family.” </a:t>
            </a:r>
          </a:p>
          <a:p>
            <a:r>
              <a:rPr lang="en-US" sz="1400" b="1" dirty="0" smtClean="0">
                <a:solidFill>
                  <a:schemeClr val="tx1">
                    <a:lumMod val="75000"/>
                    <a:lumOff val="25000"/>
                  </a:schemeClr>
                </a:solidFill>
              </a:rPr>
              <a:t>“I have come to realize Humboldt is too far from home and too expensive. It was exciting at first, but now it’s lowly tolerable.”</a:t>
            </a:r>
          </a:p>
          <a:p>
            <a:r>
              <a:rPr lang="en-US" sz="1400" dirty="0" smtClean="0">
                <a:solidFill>
                  <a:schemeClr val="tx1">
                    <a:lumMod val="75000"/>
                    <a:lumOff val="25000"/>
                  </a:schemeClr>
                </a:solidFill>
              </a:rPr>
              <a:t>“I feel lonely here at HSU. I miss home. I’m stressed about exams and being stressed makes me miss home even more. Transferring to a school closer to home might help me and make my learning experience better.”</a:t>
            </a:r>
          </a:p>
          <a:p>
            <a:r>
              <a:rPr lang="en-US" sz="1400" b="1" dirty="0" smtClean="0">
                <a:solidFill>
                  <a:schemeClr val="tx1">
                    <a:lumMod val="75000"/>
                    <a:lumOff val="25000"/>
                  </a:schemeClr>
                </a:solidFill>
              </a:rPr>
              <a:t>“I </a:t>
            </a:r>
            <a:r>
              <a:rPr lang="en-US" sz="1400" b="1" dirty="0">
                <a:solidFill>
                  <a:schemeClr val="tx1">
                    <a:lumMod val="75000"/>
                    <a:lumOff val="25000"/>
                  </a:schemeClr>
                </a:solidFill>
              </a:rPr>
              <a:t>love the campus and the faculty but Humboldt is 16 hours away from home and I faced some racism in the </a:t>
            </a:r>
            <a:r>
              <a:rPr lang="en-US" sz="1400" b="1" dirty="0" smtClean="0">
                <a:solidFill>
                  <a:schemeClr val="tx1">
                    <a:lumMod val="75000"/>
                    <a:lumOff val="25000"/>
                  </a:schemeClr>
                </a:solidFill>
              </a:rPr>
              <a:t>nearby </a:t>
            </a:r>
            <a:r>
              <a:rPr lang="en-US" sz="1400" b="1" dirty="0">
                <a:solidFill>
                  <a:schemeClr val="tx1">
                    <a:lumMod val="75000"/>
                    <a:lumOff val="25000"/>
                  </a:schemeClr>
                </a:solidFill>
              </a:rPr>
              <a:t>towns. I am the first one in my family to attend a university and it's hard for them to understand and it's hard for us getting </a:t>
            </a:r>
            <a:r>
              <a:rPr lang="en-US" sz="1400" b="1" dirty="0" smtClean="0">
                <a:solidFill>
                  <a:schemeClr val="tx1">
                    <a:lumMod val="75000"/>
                    <a:lumOff val="25000"/>
                  </a:schemeClr>
                </a:solidFill>
              </a:rPr>
              <a:t>used </a:t>
            </a:r>
            <a:r>
              <a:rPr lang="en-US" sz="1400" b="1" dirty="0">
                <a:solidFill>
                  <a:schemeClr val="tx1">
                    <a:lumMod val="75000"/>
                    <a:lumOff val="25000"/>
                  </a:schemeClr>
                </a:solidFill>
              </a:rPr>
              <a:t>to being separated. Especially my mother who is developing depression because I am not close to her. In Eureka not long ago, I was close to getting hit by a car with a "Trump" supporter sticker in the back, I had to run and the driver laughed. Yet, if things can get better, I would gladly stay in Humboldt</a:t>
            </a:r>
            <a:r>
              <a:rPr lang="en-US" sz="1400" b="1" dirty="0" smtClean="0">
                <a:solidFill>
                  <a:schemeClr val="tx1">
                    <a:lumMod val="75000"/>
                    <a:lumOff val="25000"/>
                  </a:schemeClr>
                </a:solidFill>
              </a:rPr>
              <a:t>.”</a:t>
            </a:r>
            <a:endParaRPr lang="en-US" sz="1400" b="1" dirty="0">
              <a:solidFill>
                <a:schemeClr val="tx1">
                  <a:lumMod val="75000"/>
                  <a:lumOff val="25000"/>
                </a:schemeClr>
              </a:solidFill>
            </a:endParaRPr>
          </a:p>
          <a:p>
            <a:endParaRPr lang="en-US" sz="1300" dirty="0">
              <a:solidFill>
                <a:schemeClr val="tx1">
                  <a:lumMod val="75000"/>
                  <a:lumOff val="25000"/>
                </a:schemeClr>
              </a:solidFill>
            </a:endParaRPr>
          </a:p>
        </p:txBody>
      </p:sp>
      <p:sp>
        <p:nvSpPr>
          <p:cNvPr id="4" name="Content Placeholder 3"/>
          <p:cNvSpPr>
            <a:spLocks noGrp="1"/>
          </p:cNvSpPr>
          <p:nvPr>
            <p:ph sz="half" idx="2"/>
          </p:nvPr>
        </p:nvSpPr>
        <p:spPr>
          <a:xfrm>
            <a:off x="6364224" y="2194560"/>
            <a:ext cx="5281238" cy="3977640"/>
          </a:xfrm>
        </p:spPr>
        <p:txBody>
          <a:bodyPr>
            <a:normAutofit fontScale="85000" lnSpcReduction="10000"/>
          </a:bodyPr>
          <a:lstStyle/>
          <a:p>
            <a:pPr marL="0" indent="0">
              <a:buNone/>
            </a:pPr>
            <a:r>
              <a:rPr lang="en-US" b="1" dirty="0" smtClean="0">
                <a:solidFill>
                  <a:schemeClr val="accent2"/>
                </a:solidFill>
              </a:rPr>
              <a:t>High </a:t>
            </a:r>
            <a:r>
              <a:rPr lang="en-US" b="1" dirty="0">
                <a:solidFill>
                  <a:schemeClr val="accent2"/>
                </a:solidFill>
              </a:rPr>
              <a:t>Commitment to HSU (</a:t>
            </a:r>
            <a:r>
              <a:rPr lang="en-US" b="1" i="1" dirty="0">
                <a:solidFill>
                  <a:schemeClr val="accent2"/>
                </a:solidFill>
              </a:rPr>
              <a:t>n</a:t>
            </a:r>
            <a:r>
              <a:rPr lang="en-US" b="1" dirty="0">
                <a:solidFill>
                  <a:schemeClr val="accent2"/>
                </a:solidFill>
              </a:rPr>
              <a:t>=196</a:t>
            </a:r>
            <a:r>
              <a:rPr lang="en-US" b="1" dirty="0" smtClean="0">
                <a:solidFill>
                  <a:schemeClr val="accent2"/>
                </a:solidFill>
              </a:rPr>
              <a:t>)</a:t>
            </a:r>
          </a:p>
          <a:p>
            <a:r>
              <a:rPr lang="en-US" sz="1400" b="1" dirty="0" smtClean="0">
                <a:solidFill>
                  <a:schemeClr val="tx1">
                    <a:lumMod val="75000"/>
                    <a:lumOff val="25000"/>
                  </a:schemeClr>
                </a:solidFill>
              </a:rPr>
              <a:t>“If I were to leave it would be to go to another institution much closer to my home and be able to have much more things made available to me.”</a:t>
            </a:r>
          </a:p>
          <a:p>
            <a:r>
              <a:rPr lang="en-US" sz="1400" b="1" dirty="0" smtClean="0">
                <a:solidFill>
                  <a:schemeClr val="tx1">
                    <a:lumMod val="75000"/>
                    <a:lumOff val="25000"/>
                  </a:schemeClr>
                </a:solidFill>
              </a:rPr>
              <a:t>“If I leave HSU, I plan to go to another university closer to home to help my parents with my siblings. My family relies on me a lot and I should be closer for them.”</a:t>
            </a:r>
          </a:p>
          <a:p>
            <a:r>
              <a:rPr lang="en-US" sz="1400" dirty="0" smtClean="0">
                <a:solidFill>
                  <a:schemeClr val="tx1">
                    <a:lumMod val="75000"/>
                    <a:lumOff val="25000"/>
                  </a:schemeClr>
                </a:solidFill>
              </a:rPr>
              <a:t>“Although I am enjoying a new change of scenery, I am missing my hometown and thinking about the next 4 years at Humboldt is hard to envision happening.”</a:t>
            </a:r>
          </a:p>
          <a:p>
            <a:r>
              <a:rPr lang="en-US" sz="1400" b="1" dirty="0" smtClean="0">
                <a:solidFill>
                  <a:schemeClr val="tx1">
                    <a:lumMod val="75000"/>
                    <a:lumOff val="25000"/>
                  </a:schemeClr>
                </a:solidFill>
              </a:rPr>
              <a:t>“It has been very hard for me to be this far away from family and I have more options at Chico State.”</a:t>
            </a:r>
          </a:p>
          <a:p>
            <a:r>
              <a:rPr lang="en-US" sz="1400" dirty="0" smtClean="0">
                <a:solidFill>
                  <a:schemeClr val="tx1">
                    <a:lumMod val="75000"/>
                    <a:lumOff val="25000"/>
                  </a:schemeClr>
                </a:solidFill>
              </a:rPr>
              <a:t>“I plan to transfer to a university closer to home after I have enough credits. I would like to transfer to SDSU.”</a:t>
            </a:r>
          </a:p>
          <a:p>
            <a:r>
              <a:rPr lang="en-US" sz="1400" dirty="0" smtClean="0">
                <a:solidFill>
                  <a:schemeClr val="tx1">
                    <a:lumMod val="75000"/>
                    <a:lumOff val="25000"/>
                  </a:schemeClr>
                </a:solidFill>
              </a:rPr>
              <a:t>“I want to go to school closer to home.”</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467180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Listening to the student voice: </a:t>
            </a:r>
            <a:br>
              <a:rPr lang="en-US" sz="4400" dirty="0" smtClean="0"/>
            </a:br>
            <a:r>
              <a:rPr lang="en-US" sz="4400" dirty="0" smtClean="0"/>
              <a:t>“the area is not a good fit”</a:t>
            </a:r>
            <a:endParaRPr lang="en-US" sz="4400" dirty="0"/>
          </a:p>
        </p:txBody>
      </p:sp>
      <p:sp>
        <p:nvSpPr>
          <p:cNvPr id="3" name="Content Placeholder 2"/>
          <p:cNvSpPr>
            <a:spLocks noGrp="1"/>
          </p:cNvSpPr>
          <p:nvPr>
            <p:ph sz="half" idx="1"/>
          </p:nvPr>
        </p:nvSpPr>
        <p:spPr>
          <a:xfrm>
            <a:off x="430923" y="2093976"/>
            <a:ext cx="5749159" cy="4548562"/>
          </a:xfrm>
        </p:spPr>
        <p:txBody>
          <a:bodyPr>
            <a:normAutofit fontScale="70000" lnSpcReduction="20000"/>
          </a:bodyPr>
          <a:lstStyle/>
          <a:p>
            <a:pPr marL="0" indent="0">
              <a:buNone/>
            </a:pPr>
            <a:r>
              <a:rPr lang="en-US" b="1" dirty="0">
                <a:solidFill>
                  <a:schemeClr val="accent2"/>
                </a:solidFill>
              </a:rPr>
              <a:t>Low/Moderate Commitment to HSU (</a:t>
            </a:r>
            <a:r>
              <a:rPr lang="en-US" b="1" i="1" dirty="0">
                <a:solidFill>
                  <a:schemeClr val="accent2"/>
                </a:solidFill>
              </a:rPr>
              <a:t>n</a:t>
            </a:r>
            <a:r>
              <a:rPr lang="en-US" b="1" dirty="0">
                <a:solidFill>
                  <a:schemeClr val="accent2"/>
                </a:solidFill>
              </a:rPr>
              <a:t>=177</a:t>
            </a:r>
            <a:r>
              <a:rPr lang="en-US" b="1" dirty="0" smtClean="0">
                <a:solidFill>
                  <a:schemeClr val="accent2"/>
                </a:solidFill>
              </a:rPr>
              <a:t>)</a:t>
            </a:r>
          </a:p>
          <a:p>
            <a:r>
              <a:rPr lang="en-US" sz="1500" dirty="0">
                <a:solidFill>
                  <a:schemeClr val="tx1">
                    <a:lumMod val="65000"/>
                    <a:lumOff val="35000"/>
                  </a:schemeClr>
                </a:solidFill>
              </a:rPr>
              <a:t>“I can’t see myself being successful here.”</a:t>
            </a:r>
          </a:p>
          <a:p>
            <a:r>
              <a:rPr lang="en-US" sz="1500" dirty="0">
                <a:solidFill>
                  <a:schemeClr val="tx1">
                    <a:lumMod val="65000"/>
                    <a:lumOff val="35000"/>
                  </a:schemeClr>
                </a:solidFill>
              </a:rPr>
              <a:t>“I do not feel comfortable here. I do not feel as though I can thrive.”</a:t>
            </a:r>
          </a:p>
          <a:p>
            <a:r>
              <a:rPr lang="en-US" sz="1500" b="1" dirty="0" smtClean="0">
                <a:solidFill>
                  <a:schemeClr val="tx1">
                    <a:lumMod val="65000"/>
                    <a:lumOff val="35000"/>
                  </a:schemeClr>
                </a:solidFill>
              </a:rPr>
              <a:t>“This isn’t what I expected, not what I hoped for.”</a:t>
            </a:r>
          </a:p>
          <a:p>
            <a:r>
              <a:rPr lang="en-US" sz="1500" b="1" dirty="0" smtClean="0">
                <a:solidFill>
                  <a:schemeClr val="tx1">
                    <a:lumMod val="65000"/>
                    <a:lumOff val="35000"/>
                  </a:schemeClr>
                </a:solidFill>
              </a:rPr>
              <a:t>“I want to open up my opportunities to connect with bigger companies and more internship opportunities.”</a:t>
            </a:r>
          </a:p>
          <a:p>
            <a:r>
              <a:rPr lang="en-US" sz="1500" b="1" dirty="0" smtClean="0">
                <a:solidFill>
                  <a:schemeClr val="tx1">
                    <a:lumMod val="65000"/>
                    <a:lumOff val="35000"/>
                  </a:schemeClr>
                </a:solidFill>
              </a:rPr>
              <a:t>“I want to work in my major, but still be able to intern at the place I want to eventually work.”</a:t>
            </a:r>
          </a:p>
          <a:p>
            <a:r>
              <a:rPr lang="en-US" sz="1500" b="1" dirty="0">
                <a:solidFill>
                  <a:schemeClr val="tx1">
                    <a:lumMod val="65000"/>
                    <a:lumOff val="35000"/>
                  </a:schemeClr>
                </a:solidFill>
              </a:rPr>
              <a:t>“There are no jobs here. I want to find a place where there are more jobs however I know this is the best place for my major, so I’m not sure</a:t>
            </a:r>
            <a:r>
              <a:rPr lang="en-US" sz="1500" b="1" dirty="0" smtClean="0">
                <a:solidFill>
                  <a:schemeClr val="tx1">
                    <a:lumMod val="65000"/>
                    <a:lumOff val="35000"/>
                  </a:schemeClr>
                </a:solidFill>
              </a:rPr>
              <a:t>.”</a:t>
            </a:r>
          </a:p>
          <a:p>
            <a:r>
              <a:rPr lang="en-US" sz="1500" b="1" dirty="0" smtClean="0">
                <a:solidFill>
                  <a:schemeClr val="tx1">
                    <a:lumMod val="65000"/>
                    <a:lumOff val="35000"/>
                  </a:schemeClr>
                </a:solidFill>
              </a:rPr>
              <a:t>“I plan on transferring to another university that has more connections for opportunities. I also plan on finding my career in the city of the university that I plan on transferring to.”</a:t>
            </a:r>
            <a:endParaRPr lang="en-US" sz="1500" b="1" dirty="0">
              <a:solidFill>
                <a:schemeClr val="tx1">
                  <a:lumMod val="65000"/>
                  <a:lumOff val="35000"/>
                </a:schemeClr>
              </a:solidFill>
            </a:endParaRPr>
          </a:p>
          <a:p>
            <a:r>
              <a:rPr lang="en-US" sz="1500" dirty="0" smtClean="0">
                <a:solidFill>
                  <a:schemeClr val="tx1">
                    <a:lumMod val="65000"/>
                    <a:lumOff val="35000"/>
                  </a:schemeClr>
                </a:solidFill>
              </a:rPr>
              <a:t>“There’s not much things to do here to have fun.”</a:t>
            </a:r>
          </a:p>
          <a:p>
            <a:r>
              <a:rPr lang="en-US" sz="1500" dirty="0" smtClean="0">
                <a:solidFill>
                  <a:schemeClr val="tx1">
                    <a:lumMod val="65000"/>
                    <a:lumOff val="35000"/>
                  </a:schemeClr>
                </a:solidFill>
              </a:rPr>
              <a:t>“I’m disappointed with how I feel about Humboldt and it’s surrounding towns.”</a:t>
            </a:r>
          </a:p>
          <a:p>
            <a:r>
              <a:rPr lang="en-US" sz="1500" dirty="0" smtClean="0">
                <a:solidFill>
                  <a:schemeClr val="tx1">
                    <a:lumMod val="65000"/>
                    <a:lumOff val="35000"/>
                  </a:schemeClr>
                </a:solidFill>
              </a:rPr>
              <a:t>“It’s too secluded for my comfort.”</a:t>
            </a:r>
          </a:p>
          <a:p>
            <a:r>
              <a:rPr lang="en-US" sz="1500" dirty="0" smtClean="0">
                <a:solidFill>
                  <a:schemeClr val="tx1">
                    <a:lumMod val="65000"/>
                    <a:lumOff val="35000"/>
                  </a:schemeClr>
                </a:solidFill>
              </a:rPr>
              <a:t>“I don’t know if I can spend 4 years here.”</a:t>
            </a:r>
          </a:p>
          <a:p>
            <a:r>
              <a:rPr lang="en-US" sz="1500" dirty="0" smtClean="0">
                <a:solidFill>
                  <a:schemeClr val="tx1">
                    <a:lumMod val="65000"/>
                    <a:lumOff val="35000"/>
                  </a:schemeClr>
                </a:solidFill>
              </a:rPr>
              <a:t>“This isn’t the right school for me.”</a:t>
            </a:r>
          </a:p>
          <a:p>
            <a:r>
              <a:rPr lang="en-US" sz="1500" dirty="0" smtClean="0">
                <a:solidFill>
                  <a:schemeClr val="tx1">
                    <a:lumMod val="65000"/>
                    <a:lumOff val="35000"/>
                  </a:schemeClr>
                </a:solidFill>
              </a:rPr>
              <a:t>“I’m not enjoying my life at HSU.”</a:t>
            </a:r>
          </a:p>
        </p:txBody>
      </p:sp>
      <p:sp>
        <p:nvSpPr>
          <p:cNvPr id="4" name="Content Placeholder 3"/>
          <p:cNvSpPr>
            <a:spLocks noGrp="1"/>
          </p:cNvSpPr>
          <p:nvPr>
            <p:ph sz="half" idx="2"/>
          </p:nvPr>
        </p:nvSpPr>
        <p:spPr>
          <a:xfrm>
            <a:off x="6621516" y="2093975"/>
            <a:ext cx="5265684" cy="4393909"/>
          </a:xfrm>
        </p:spPr>
        <p:txBody>
          <a:bodyPr>
            <a:normAutofit fontScale="70000" lnSpcReduction="20000"/>
          </a:bodyPr>
          <a:lstStyle/>
          <a:p>
            <a:pPr marL="0" indent="0">
              <a:buNone/>
            </a:pPr>
            <a:r>
              <a:rPr lang="en-US" b="1" dirty="0">
                <a:solidFill>
                  <a:schemeClr val="accent2"/>
                </a:solidFill>
              </a:rPr>
              <a:t>High Commitment to HSU (</a:t>
            </a:r>
            <a:r>
              <a:rPr lang="en-US" b="1" i="1" dirty="0">
                <a:solidFill>
                  <a:schemeClr val="accent2"/>
                </a:solidFill>
              </a:rPr>
              <a:t>n</a:t>
            </a:r>
            <a:r>
              <a:rPr lang="en-US" b="1" dirty="0">
                <a:solidFill>
                  <a:schemeClr val="accent2"/>
                </a:solidFill>
              </a:rPr>
              <a:t>=196</a:t>
            </a:r>
            <a:r>
              <a:rPr lang="en-US" b="1" dirty="0" smtClean="0">
                <a:solidFill>
                  <a:schemeClr val="accent2"/>
                </a:solidFill>
              </a:rPr>
              <a:t>)</a:t>
            </a:r>
          </a:p>
          <a:p>
            <a:r>
              <a:rPr lang="en-US" sz="1600" b="1" dirty="0" smtClean="0">
                <a:solidFill>
                  <a:schemeClr val="tx1">
                    <a:lumMod val="75000"/>
                    <a:lumOff val="25000"/>
                  </a:schemeClr>
                </a:solidFill>
              </a:rPr>
              <a:t>“The big environmental change was a bit too much to bear, as well as the cultural shock.”</a:t>
            </a:r>
          </a:p>
          <a:p>
            <a:r>
              <a:rPr lang="en-US" sz="1600" b="1" dirty="0" smtClean="0">
                <a:solidFill>
                  <a:schemeClr val="tx1">
                    <a:lumMod val="75000"/>
                    <a:lumOff val="25000"/>
                  </a:schemeClr>
                </a:solidFill>
              </a:rPr>
              <a:t>“I just don’t like the fact that the city is so small and kind of conservative.”</a:t>
            </a:r>
          </a:p>
          <a:p>
            <a:r>
              <a:rPr lang="en-US" sz="1600" b="1" dirty="0" smtClean="0">
                <a:solidFill>
                  <a:schemeClr val="tx1">
                    <a:lumMod val="75000"/>
                    <a:lumOff val="25000"/>
                  </a:schemeClr>
                </a:solidFill>
              </a:rPr>
              <a:t>“I do not like the community.”</a:t>
            </a:r>
          </a:p>
          <a:p>
            <a:r>
              <a:rPr lang="en-US" sz="1600" dirty="0" smtClean="0">
                <a:solidFill>
                  <a:schemeClr val="tx1">
                    <a:lumMod val="75000"/>
                    <a:lumOff val="25000"/>
                  </a:schemeClr>
                </a:solidFill>
              </a:rPr>
              <a:t>“There isn’t enough sun for my comfort ability.”</a:t>
            </a:r>
          </a:p>
          <a:p>
            <a:r>
              <a:rPr lang="en-US" sz="1600" dirty="0" smtClean="0">
                <a:solidFill>
                  <a:schemeClr val="tx1">
                    <a:lumMod val="75000"/>
                    <a:lumOff val="25000"/>
                  </a:schemeClr>
                </a:solidFill>
              </a:rPr>
              <a:t>“I’m going to see how the winter is here.”</a:t>
            </a:r>
          </a:p>
          <a:p>
            <a:r>
              <a:rPr lang="en-US" sz="1600" dirty="0" smtClean="0">
                <a:solidFill>
                  <a:schemeClr val="tx1">
                    <a:lumMod val="75000"/>
                    <a:lumOff val="25000"/>
                  </a:schemeClr>
                </a:solidFill>
              </a:rPr>
              <a:t>Humboldt is far from where I am from and I think my degree would be better exercised in a bigger city.”</a:t>
            </a:r>
          </a:p>
          <a:p>
            <a:r>
              <a:rPr lang="en-US" sz="1600" b="1" dirty="0" smtClean="0">
                <a:solidFill>
                  <a:schemeClr val="tx1">
                    <a:lumMod val="75000"/>
                    <a:lumOff val="25000"/>
                  </a:schemeClr>
                </a:solidFill>
              </a:rPr>
              <a:t>“The school isn’t the right fit for me.”</a:t>
            </a:r>
          </a:p>
          <a:p>
            <a:r>
              <a:rPr lang="en-US" sz="1600" dirty="0" smtClean="0">
                <a:solidFill>
                  <a:schemeClr val="tx1">
                    <a:lumMod val="75000"/>
                    <a:lumOff val="25000"/>
                  </a:schemeClr>
                </a:solidFill>
              </a:rPr>
              <a:t>“I feel as though this may not be the place for me.”</a:t>
            </a:r>
          </a:p>
          <a:p>
            <a:r>
              <a:rPr lang="en-US" sz="1600" b="1" dirty="0" smtClean="0">
                <a:solidFill>
                  <a:schemeClr val="tx1">
                    <a:lumMod val="75000"/>
                    <a:lumOff val="25000"/>
                  </a:schemeClr>
                </a:solidFill>
              </a:rPr>
              <a:t>“It’s too far away from home and more remote than I originally thought. I didn’t think it would take so much effort to go back home for breaks.”</a:t>
            </a:r>
          </a:p>
          <a:p>
            <a:pPr marL="0" indent="0">
              <a:buNone/>
            </a:pP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3947508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TM03090434[[fn=Wood Type]]</Template>
  <TotalTime>3848</TotalTime>
  <Words>4466</Words>
  <Application>Microsoft Office PowerPoint</Application>
  <PresentationFormat>Widescreen</PresentationFormat>
  <Paragraphs>269</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Rockwell</vt:lpstr>
      <vt:lpstr>Rockwell Condensed</vt:lpstr>
      <vt:lpstr>Wingdings</vt:lpstr>
      <vt:lpstr>Wood Type</vt:lpstr>
      <vt:lpstr>Mapworks Fall Transition Survey for First-Year students</vt:lpstr>
      <vt:lpstr>Commitment to Completing college</vt:lpstr>
      <vt:lpstr>Retention based on  Commitment to HSU</vt:lpstr>
      <vt:lpstr>Intent to return </vt:lpstr>
      <vt:lpstr>So, What’s the Plan?</vt:lpstr>
      <vt:lpstr>What do we know about first-year students who want to transfer to another institution?</vt:lpstr>
      <vt:lpstr>Top 5 reasons for wanting to transfer to another institution</vt:lpstr>
      <vt:lpstr>Listening to the student voice:  “I need to be closer to home”</vt:lpstr>
      <vt:lpstr>Listening to the student voice:  “the area is not a good fit”</vt:lpstr>
      <vt:lpstr>Listening to the student voice:  “It’s related to my major”</vt:lpstr>
      <vt:lpstr>Listening to the student voice:  “the financial hardship is too much”</vt:lpstr>
      <vt:lpstr>Retention rates for first-year students who planned on transferring to another institution</vt:lpstr>
      <vt:lpstr>Strongest Year-2 Retention Predictors for first-year students who planned on transferring</vt:lpstr>
      <vt:lpstr>Strongest Year-3 Retention Predictors for first-year students who planned on transferring</vt:lpstr>
      <vt:lpstr>Strongest Year-4 Retention Predictors for first-year students who planned on transferring</vt:lpstr>
      <vt:lpstr>What Now?</vt:lpstr>
    </vt:vector>
  </TitlesOfParts>
  <Company>Humboldt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Mapworks Fall Transition Survey</dc:title>
  <dc:creator>anr346</dc:creator>
  <cp:lastModifiedBy>jss11</cp:lastModifiedBy>
  <cp:revision>247</cp:revision>
  <dcterms:created xsi:type="dcterms:W3CDTF">2018-02-13T19:16:52Z</dcterms:created>
  <dcterms:modified xsi:type="dcterms:W3CDTF">2018-03-09T17:06:13Z</dcterms:modified>
</cp:coreProperties>
</file>